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8" r:id="rId2"/>
    <p:sldId id="273" r:id="rId3"/>
    <p:sldId id="274" r:id="rId4"/>
    <p:sldId id="301" r:id="rId5"/>
    <p:sldId id="283" r:id="rId6"/>
    <p:sldId id="278" r:id="rId7"/>
    <p:sldId id="30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88" r:id="rId16"/>
    <p:sldId id="289" r:id="rId17"/>
    <p:sldId id="290" r:id="rId18"/>
    <p:sldId id="29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5" r:id="rId32"/>
    <p:sldId id="272" r:id="rId33"/>
    <p:sldId id="30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2828"/>
    <a:srgbClr val="69B7B5"/>
    <a:srgbClr val="43BEB9"/>
    <a:srgbClr val="FFD9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3548" autoAdjust="0"/>
    <p:restoredTop sz="93103" autoAdjust="0"/>
  </p:normalViewPr>
  <p:slideViewPr>
    <p:cSldViewPr snapToGrid="0">
      <p:cViewPr varScale="1">
        <p:scale>
          <a:sx n="104" d="100"/>
          <a:sy n="104" d="100"/>
        </p:scale>
        <p:origin x="14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1990</c:v>
                </c:pt>
              </c:strCache>
            </c:strRef>
          </c:tx>
          <c:spPr>
            <a:solidFill>
              <a:srgbClr val="0066FF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Sheet1!$A$3:$A$10</c:f>
              <c:strCache>
                <c:ptCount val="8"/>
                <c:pt idx="0">
                  <c:v>World</c:v>
                </c:pt>
                <c:pt idx="2">
                  <c:v>High Income</c:v>
                </c:pt>
                <c:pt idx="3">
                  <c:v>Latin America</c:v>
                </c:pt>
                <c:pt idx="4">
                  <c:v>South East Asia</c:v>
                </c:pt>
                <c:pt idx="5">
                  <c:v>South Asia</c:v>
                </c:pt>
                <c:pt idx="6">
                  <c:v>SS Africa</c:v>
                </c:pt>
                <c:pt idx="7">
                  <c:v>NA + EMRO</c:v>
                </c:pt>
              </c:strCache>
            </c:strRef>
          </c:cat>
          <c:val>
            <c:numRef>
              <c:f>Sheet1!$B$3:$B$10</c:f>
              <c:numCache>
                <c:formatCode>General</c:formatCode>
                <c:ptCount val="8"/>
                <c:pt idx="0">
                  <c:v>6000</c:v>
                </c:pt>
                <c:pt idx="2">
                  <c:v>3000</c:v>
                </c:pt>
                <c:pt idx="3">
                  <c:v>5000</c:v>
                </c:pt>
                <c:pt idx="4">
                  <c:v>5700</c:v>
                </c:pt>
                <c:pt idx="5">
                  <c:v>8000</c:v>
                </c:pt>
                <c:pt idx="6">
                  <c:v>8000</c:v>
                </c:pt>
                <c:pt idx="7">
                  <c:v>9900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4-4ED4-B283-BAD37335E2B1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C00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Sheet1!$A$3:$A$10</c:f>
              <c:strCache>
                <c:ptCount val="8"/>
                <c:pt idx="0">
                  <c:v>World</c:v>
                </c:pt>
                <c:pt idx="2">
                  <c:v>High Income</c:v>
                </c:pt>
                <c:pt idx="3">
                  <c:v>Latin America</c:v>
                </c:pt>
                <c:pt idx="4">
                  <c:v>South East Asia</c:v>
                </c:pt>
                <c:pt idx="5">
                  <c:v>South Asia</c:v>
                </c:pt>
                <c:pt idx="6">
                  <c:v>SS Africa</c:v>
                </c:pt>
                <c:pt idx="7">
                  <c:v>NA + EMRO</c:v>
                </c:pt>
              </c:strCache>
            </c:strRef>
          </c:cat>
          <c:val>
            <c:numRef>
              <c:f>Sheet1!$C$3:$C$10</c:f>
              <c:numCache>
                <c:formatCode>General</c:formatCode>
                <c:ptCount val="8"/>
                <c:pt idx="0">
                  <c:v>4700</c:v>
                </c:pt>
                <c:pt idx="2">
                  <c:v>2000</c:v>
                </c:pt>
                <c:pt idx="3">
                  <c:v>4000</c:v>
                </c:pt>
                <c:pt idx="4">
                  <c:v>4300</c:v>
                </c:pt>
                <c:pt idx="5">
                  <c:v>6000</c:v>
                </c:pt>
                <c:pt idx="6">
                  <c:v>5600</c:v>
                </c:pt>
                <c:pt idx="7">
                  <c:v>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B4-4ED4-B283-BAD37335E2B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414593312"/>
        <c:axId val="-475664192"/>
      </c:barChart>
      <c:catAx>
        <c:axId val="-414593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75664192"/>
        <c:crosses val="autoZero"/>
        <c:auto val="1"/>
        <c:lblAlgn val="ctr"/>
        <c:lblOffset val="100"/>
        <c:noMultiLvlLbl val="0"/>
      </c:catAx>
      <c:valAx>
        <c:axId val="-475664192"/>
        <c:scaling>
          <c:orientation val="minMax"/>
          <c:max val="10000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459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5E03A-38C6-624B-BC42-54459CBF9410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EAA476-0D7B-A345-B0FB-DB903CF80D5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96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</a:p>
      </dgm:t>
    </dgm:pt>
    <dgm:pt modelId="{0B123407-0037-AB48-8B3A-8BD1545B0E27}" type="parTrans" cxnId="{D82709DA-78F2-4E4E-AA40-DB0ACA53B29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9B7BFD-8C90-934A-99F8-C0A30180E7D2}" type="sibTrans" cxnId="{D82709DA-78F2-4E4E-AA40-DB0ACA53B29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F78E66-60A4-584B-A2F6-AF66307B8867}">
      <dgm:prSet phldrT="[Text]" custT="1"/>
      <dgm:spPr>
        <a:solidFill>
          <a:srgbClr val="FFD966"/>
        </a:solidFill>
      </dgm:spPr>
      <dgm:t>
        <a:bodyPr/>
        <a:lstStyle/>
        <a:p>
          <a:r>
            <a:rPr lang="en-US" sz="2100" dirty="0">
              <a:latin typeface="Calibri" panose="020F0502020204030204" pitchFamily="34" charset="0"/>
              <a:cs typeface="Calibri" panose="020F0502020204030204" pitchFamily="34" charset="0"/>
            </a:rPr>
            <a:t>Open = use, reuse, share, adapt no / limited restrictions </a:t>
          </a:r>
        </a:p>
      </dgm:t>
    </dgm:pt>
    <dgm:pt modelId="{93B3D56D-F5FA-484A-9A86-40D0C0784CCC}" type="parTrans" cxnId="{D4A75041-EA74-6942-ADCB-2F1512608B3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8B6420-3C9A-EC4A-B9D4-C699E61CCBA7}" type="sibTrans" cxnId="{D4A75041-EA74-6942-ADCB-2F1512608B3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95DE566-3691-8B43-912C-973E32FD9A91}">
      <dgm:prSet phldrT="[Text]" custT="1"/>
      <dgm:spPr>
        <a:solidFill>
          <a:srgbClr val="FFD966"/>
        </a:solidFill>
      </dgm:spPr>
      <dgm:t>
        <a:bodyPr/>
        <a:lstStyle/>
        <a:p>
          <a:r>
            <a:rPr lang="en-US" sz="2100" dirty="0">
              <a:latin typeface="Calibri" panose="020F0502020204030204" pitchFamily="34" charset="0"/>
              <a:cs typeface="Calibri" panose="020F0502020204030204" pitchFamily="34" charset="0"/>
            </a:rPr>
            <a:t>Online in public domain </a:t>
          </a:r>
        </a:p>
      </dgm:t>
    </dgm:pt>
    <dgm:pt modelId="{3E517555-73A3-F945-853E-1E9D94AD116A}" type="parTrans" cxnId="{09F0F109-6EA0-C943-BCBC-86138154F1D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92625B8-F28A-254F-86F5-AF718A4DB62E}" type="sibTrans" cxnId="{09F0F109-6EA0-C943-BCBC-86138154F1D3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6C6FD5E-05DB-8F4E-B7D1-873EC650159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9600" dirty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</a:p>
      </dgm:t>
    </dgm:pt>
    <dgm:pt modelId="{3FCEEF57-AF2D-DA4E-BAEC-5BF4F5609AA4}" type="parTrans" cxnId="{C41A54CC-85D7-784A-BA0E-06527FE0A3F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F0C35A6-D677-0142-B3A4-F2F83111F740}" type="sibTrans" cxnId="{C41A54CC-85D7-784A-BA0E-06527FE0A3FC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76DDD21-FB3D-A642-B62D-B4DA63CD82A6}">
      <dgm:prSet phldrT="[Text]" custT="1"/>
      <dgm:spPr/>
      <dgm:t>
        <a:bodyPr/>
        <a:lstStyle/>
        <a:p>
          <a:r>
            <a:rPr lang="en-US" sz="2100" dirty="0">
              <a:latin typeface="Calibri" panose="020F0502020204030204" pitchFamily="34" charset="0"/>
              <a:cs typeface="Calibri" panose="020F0502020204030204" pitchFamily="34" charset="0"/>
            </a:rPr>
            <a:t>Content and curriculum driven </a:t>
          </a:r>
          <a:r>
            <a:rPr lang="en-US" sz="2100" dirty="0" smtClean="0">
              <a:latin typeface="Calibri" panose="020F0502020204030204" pitchFamily="34" charset="0"/>
              <a:cs typeface="Calibri" panose="020F0502020204030204" pitchFamily="34" charset="0"/>
            </a:rPr>
            <a:t>,educator supported </a:t>
          </a:r>
          <a:endParaRPr lang="en-US" sz="2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68E0BC-3344-1145-B359-9D63189D9113}" type="parTrans" cxnId="{282B6132-206C-604C-8B92-C8B455F43A3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558B45-EE18-D449-8B9B-398856A6BC7E}" type="sibTrans" cxnId="{282B6132-206C-604C-8B92-C8B455F43A3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DE2FBC-B135-E546-B48B-B114E9E56196}">
      <dgm:prSet phldrT="[Text]"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9600" dirty="0">
              <a:latin typeface="Calibri" panose="020F0502020204030204" pitchFamily="34" charset="0"/>
              <a:cs typeface="Calibri" panose="020F0502020204030204" pitchFamily="34" charset="0"/>
            </a:rPr>
            <a:t>R</a:t>
          </a:r>
        </a:p>
      </dgm:t>
    </dgm:pt>
    <dgm:pt modelId="{48889709-8464-164A-B168-D7D3000C7AA7}" type="parTrans" cxnId="{7A1BA08A-F4D1-4B42-9C9C-5B563137FB2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8C4325-FA28-5849-B23D-2F72704152F8}" type="sibTrans" cxnId="{7A1BA08A-F4D1-4B42-9C9C-5B563137FB2F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F300D-3D0C-1342-84B0-E481AE87F4AC}">
      <dgm:prSet phldrT="[Text]" custT="1"/>
      <dgm:spPr>
        <a:solidFill>
          <a:srgbClr val="FFD966"/>
        </a:solidFill>
      </dgm:spPr>
      <dgm:t>
        <a:bodyPr/>
        <a:lstStyle/>
        <a:p>
          <a:r>
            <a:rPr lang="en-US" sz="2100" dirty="0">
              <a:latin typeface="Calibri" panose="020F0502020204030204" pitchFamily="34" charset="0"/>
              <a:cs typeface="Calibri" panose="020F0502020204030204" pitchFamily="34" charset="0"/>
            </a:rPr>
            <a:t>Unlimited participants </a:t>
          </a:r>
        </a:p>
      </dgm:t>
    </dgm:pt>
    <dgm:pt modelId="{44D6FC1F-8625-3B4E-87C8-03CECA9296ED}" type="parTrans" cxnId="{CB3F3676-2517-5340-AB52-CD6DA1A6E3F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6BEA9C5-62D0-DA44-A524-E18D5A818865}" type="sibTrans" cxnId="{CB3F3676-2517-5340-AB52-CD6DA1A6E3F5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752C067-8277-9A41-8E99-6419BB4F7DAC}">
      <dgm:prSet phldrT="[Text]" custT="1"/>
      <dgm:spPr/>
      <dgm:t>
        <a:bodyPr/>
        <a:lstStyle/>
        <a:p>
          <a:r>
            <a:rPr lang="en-US" sz="2100" dirty="0">
              <a:latin typeface="Calibri" panose="020F0502020204030204" pitchFamily="34" charset="0"/>
              <a:cs typeface="Calibri" panose="020F0502020204030204" pitchFamily="34" charset="0"/>
            </a:rPr>
            <a:t>Multi mode teaching methods</a:t>
          </a:r>
        </a:p>
      </dgm:t>
    </dgm:pt>
    <dgm:pt modelId="{BB258D6B-EE66-DB44-8D07-AD835755042D}" type="parTrans" cxnId="{39496812-92D3-C444-96DD-C800B1FF4FD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C51FC5-BDCF-9B4B-9378-EE01614BAC17}" type="sibTrans" cxnId="{39496812-92D3-C444-96DD-C800B1FF4FD7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9460BD-AD52-1240-A2EC-1EDC07348C0B}">
      <dgm:prSet phldrT="[Text]" custT="1"/>
      <dgm:spPr/>
      <dgm:t>
        <a:bodyPr/>
        <a:lstStyle/>
        <a:p>
          <a:r>
            <a:rPr lang="en-US" sz="2100" dirty="0">
              <a:latin typeface="Calibri" panose="020F0502020204030204" pitchFamily="34" charset="0"/>
              <a:cs typeface="Calibri" panose="020F0502020204030204" pitchFamily="34" charset="0"/>
            </a:rPr>
            <a:t>Personalised – Formative assessment  </a:t>
          </a:r>
        </a:p>
      </dgm:t>
    </dgm:pt>
    <dgm:pt modelId="{237432DB-B09B-A949-AB6A-88A988D4585C}" type="parTrans" cxnId="{ECFAE1CD-042A-B945-A29F-EB4C2B57B45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E940320-F026-A248-8F66-C95411C60972}" type="sibTrans" cxnId="{ECFAE1CD-042A-B945-A29F-EB4C2B57B450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F5E6449-B413-F844-BE39-4499114CB2E4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100" dirty="0">
              <a:latin typeface="Calibri" panose="020F0502020204030204" pitchFamily="34" charset="0"/>
              <a:cs typeface="Calibri" panose="020F0502020204030204" pitchFamily="34" charset="0"/>
            </a:rPr>
            <a:t>Adaptive – as a whole , in sections </a:t>
          </a:r>
        </a:p>
      </dgm:t>
    </dgm:pt>
    <dgm:pt modelId="{7C28AFD0-7FD0-F042-884B-7DB5E343490C}" type="parTrans" cxnId="{C5D3991E-8AEA-2840-A53E-36E45B2FD91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A768AD6-338D-664F-A729-BEF357CE6E03}" type="sibTrans" cxnId="{C5D3991E-8AEA-2840-A53E-36E45B2FD91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D75C9DE-2319-6E49-BD96-D88986427088}">
      <dgm:prSet phldrT="[Text]" custT="1"/>
      <dgm:spPr/>
      <dgm:t>
        <a:bodyPr/>
        <a:lstStyle/>
        <a:p>
          <a:r>
            <a:rPr lang="en-US" sz="2100" dirty="0">
              <a:latin typeface="Calibri" panose="020F0502020204030204" pitchFamily="34" charset="0"/>
              <a:cs typeface="Calibri" panose="020F0502020204030204" pitchFamily="34" charset="0"/>
            </a:rPr>
            <a:t>Learning through activities</a:t>
          </a:r>
        </a:p>
      </dgm:t>
    </dgm:pt>
    <dgm:pt modelId="{D8ABFA44-E2C5-C040-97FD-390BBE406170}" type="parTrans" cxnId="{28B4AF7D-681A-D047-81D8-516A97D9278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64FB42F-9609-8A42-A543-A391D7057958}" type="sibTrans" cxnId="{28B4AF7D-681A-D047-81D8-516A97D92782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FC85CE-FCD8-AE44-978E-E6FE4E6F6435}">
      <dgm:prSet phldrT="[Text]" custT="1"/>
      <dgm:spPr/>
      <dgm:t>
        <a:bodyPr/>
        <a:lstStyle/>
        <a:p>
          <a:r>
            <a:rPr lang="en-US" sz="2100" dirty="0">
              <a:latin typeface="Calibri" panose="020F0502020204030204" pitchFamily="34" charset="0"/>
              <a:cs typeface="Calibri" panose="020F0502020204030204" pitchFamily="34" charset="0"/>
            </a:rPr>
            <a:t>Student centered – self regulated – self paced  </a:t>
          </a:r>
        </a:p>
      </dgm:t>
    </dgm:pt>
    <dgm:pt modelId="{3BC264E5-B36C-0041-9BD9-F9DF9E834794}" type="parTrans" cxnId="{466177C5-CFA0-4C4A-9FFA-5F801DEFBEE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374D6EA-2759-9943-8816-CFF18997000F}" type="sibTrans" cxnId="{466177C5-CFA0-4C4A-9FFA-5F801DEFBEE6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20982BE-5889-DF4F-B2F0-B2BE1AC2BCA6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100" dirty="0" smtClean="0">
              <a:latin typeface="Calibri" panose="020F0502020204030204" pitchFamily="34" charset="0"/>
              <a:cs typeface="Calibri" panose="020F0502020204030204" pitchFamily="34" charset="0"/>
            </a:rPr>
            <a:t>Reuse, retain, revise, remix , redistribute </a:t>
          </a:r>
          <a:endParaRPr lang="en-US" sz="21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E37402-5139-1646-9B9F-6AECDCC3192D}" type="parTrans" cxnId="{41B0DD6A-F147-774C-8C39-CEC2967EF42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4D3868-0D46-1741-8F7F-F38179A270BB}" type="sibTrans" cxnId="{41B0DD6A-F147-774C-8C39-CEC2967EF429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F51774-309C-8A4E-A528-70EF2A2FE109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sz="2100" dirty="0">
              <a:latin typeface="Calibri" panose="020F0502020204030204" pitchFamily="34" charset="0"/>
              <a:cs typeface="Calibri" panose="020F0502020204030204" pitchFamily="34" charset="0"/>
            </a:rPr>
            <a:t>Contribute to other projects </a:t>
          </a:r>
        </a:p>
      </dgm:t>
    </dgm:pt>
    <dgm:pt modelId="{19045755-3DBB-5E43-996D-1D428CFC2E8E}" type="parTrans" cxnId="{E38D6075-8D2E-574B-8485-5EBCBD68F92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84C6B9-C6F7-444B-A6CE-7DC0FBBF89E5}" type="sibTrans" cxnId="{E38D6075-8D2E-574B-8485-5EBCBD68F92D}">
      <dgm:prSet/>
      <dgm:spPr/>
      <dgm:t>
        <a:bodyPr/>
        <a:lstStyle/>
        <a:p>
          <a:endParaRPr lang="en-US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44B99DE-E878-3C4B-B10E-B547DE68400D}" type="pres">
      <dgm:prSet presAssocID="{3855E03A-38C6-624B-BC42-54459CBF94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7D66B7-9971-924C-88F7-0BDEEB61E786}" type="pres">
      <dgm:prSet presAssocID="{E8EAA476-0D7B-A345-B0FB-DB903CF80D5F}" presName="linNode" presStyleCnt="0"/>
      <dgm:spPr/>
    </dgm:pt>
    <dgm:pt modelId="{B274FFC6-21EC-C949-9F35-411E237FE8DC}" type="pres">
      <dgm:prSet presAssocID="{E8EAA476-0D7B-A345-B0FB-DB903CF80D5F}" presName="parentText" presStyleLbl="node1" presStyleIdx="0" presStyleCnt="3" custScaleX="88731" custLinFactNeighborX="-12766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F35AE-6D32-354A-AAB4-A9379E10E1A5}" type="pres">
      <dgm:prSet presAssocID="{E8EAA476-0D7B-A345-B0FB-DB903CF80D5F}" presName="descendantText" presStyleLbl="alignAccFollowNode1" presStyleIdx="0" presStyleCnt="3" custScaleX="122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B2396-5C94-834C-AFA7-2951EEC32619}" type="pres">
      <dgm:prSet presAssocID="{069B7BFD-8C90-934A-99F8-C0A30180E7D2}" presName="sp" presStyleCnt="0"/>
      <dgm:spPr/>
    </dgm:pt>
    <dgm:pt modelId="{748336C3-363A-9C4A-9E4D-238D3805EF9E}" type="pres">
      <dgm:prSet presAssocID="{56C6FD5E-05DB-8F4E-B7D1-873EC6501598}" presName="linNode" presStyleCnt="0"/>
      <dgm:spPr/>
    </dgm:pt>
    <dgm:pt modelId="{54648476-CC93-0747-B361-3E2B6CE9DADC}" type="pres">
      <dgm:prSet presAssocID="{56C6FD5E-05DB-8F4E-B7D1-873EC6501598}" presName="parentText" presStyleLbl="node1" presStyleIdx="1" presStyleCnt="3" custScaleX="79645" custLinFactNeighborY="125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46E6C-DDC5-1048-A22F-294EA609B8BD}" type="pres">
      <dgm:prSet presAssocID="{56C6FD5E-05DB-8F4E-B7D1-873EC6501598}" presName="descendantText" presStyleLbl="alignAccFollowNode1" presStyleIdx="1" presStyleCnt="3" custScaleX="112486" custScaleY="1229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E529CC-7921-1743-93D6-B401C8D3BDB1}" type="pres">
      <dgm:prSet presAssocID="{7F0C35A6-D677-0142-B3A4-F2F83111F740}" presName="sp" presStyleCnt="0"/>
      <dgm:spPr/>
    </dgm:pt>
    <dgm:pt modelId="{824B6364-5D0B-C94E-B946-C1844A35834E}" type="pres">
      <dgm:prSet presAssocID="{3FDE2FBC-B135-E546-B48B-B114E9E56196}" presName="linNode" presStyleCnt="0"/>
      <dgm:spPr/>
    </dgm:pt>
    <dgm:pt modelId="{B0C6AA5F-0C02-3344-A87F-4746B885B95F}" type="pres">
      <dgm:prSet presAssocID="{3FDE2FBC-B135-E546-B48B-B114E9E56196}" presName="parentText" presStyleLbl="node1" presStyleIdx="2" presStyleCnt="3" custScaleX="801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F3BA98-F6C7-344F-945D-68105015615E}" type="pres">
      <dgm:prSet presAssocID="{3FDE2FBC-B135-E546-B48B-B114E9E56196}" presName="descendantText" presStyleLbl="alignAccFollowNode1" presStyleIdx="2" presStyleCnt="3" custScaleX="935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B4AF7D-681A-D047-81D8-516A97D92782}" srcId="{56C6FD5E-05DB-8F4E-B7D1-873EC6501598}" destId="{AD75C9DE-2319-6E49-BD96-D88986427088}" srcOrd="2" destOrd="0" parTransId="{D8ABFA44-E2C5-C040-97FD-390BBE406170}" sibTransId="{B64FB42F-9609-8A42-A543-A391D7057958}"/>
    <dgm:cxn modelId="{631AEF5E-494A-7943-B964-4B353B1B0D3E}" type="presOf" srcId="{AD75C9DE-2319-6E49-BD96-D88986427088}" destId="{87D46E6C-DDC5-1048-A22F-294EA609B8BD}" srcOrd="0" destOrd="2" presId="urn:microsoft.com/office/officeart/2005/8/layout/vList5"/>
    <dgm:cxn modelId="{47BB4448-0DF6-1041-B765-CA307061DA92}" type="presOf" srcId="{FF5E6449-B413-F844-BE39-4499114CB2E4}" destId="{9CF3BA98-F6C7-344F-945D-68105015615E}" srcOrd="0" destOrd="0" presId="urn:microsoft.com/office/officeart/2005/8/layout/vList5"/>
    <dgm:cxn modelId="{466177C5-CFA0-4C4A-9FFA-5F801DEFBEE6}" srcId="{56C6FD5E-05DB-8F4E-B7D1-873EC6501598}" destId="{5BFC85CE-FCD8-AE44-978E-E6FE4E6F6435}" srcOrd="3" destOrd="0" parTransId="{3BC264E5-B36C-0041-9BD9-F9DF9E834794}" sibTransId="{4374D6EA-2759-9943-8816-CFF18997000F}"/>
    <dgm:cxn modelId="{E38D6075-8D2E-574B-8485-5EBCBD68F92D}" srcId="{3FDE2FBC-B135-E546-B48B-B114E9E56196}" destId="{13F51774-309C-8A4E-A528-70EF2A2FE109}" srcOrd="2" destOrd="0" parTransId="{19045755-3DBB-5E43-996D-1D428CFC2E8E}" sibTransId="{8F84C6B9-C6F7-444B-A6CE-7DC0FBBF89E5}"/>
    <dgm:cxn modelId="{02040A5F-B1E8-414E-B23E-03C3A7F57507}" type="presOf" srcId="{5BFC85CE-FCD8-AE44-978E-E6FE4E6F6435}" destId="{87D46E6C-DDC5-1048-A22F-294EA609B8BD}" srcOrd="0" destOrd="3" presId="urn:microsoft.com/office/officeart/2005/8/layout/vList5"/>
    <dgm:cxn modelId="{CA732EF9-CD87-3944-BED9-A84332651FFF}" type="presOf" srcId="{E752C067-8277-9A41-8E99-6419BB4F7DAC}" destId="{87D46E6C-DDC5-1048-A22F-294EA609B8BD}" srcOrd="0" destOrd="1" presId="urn:microsoft.com/office/officeart/2005/8/layout/vList5"/>
    <dgm:cxn modelId="{9CE4D6BC-46AA-0044-950A-A8552C6F691B}" type="presOf" srcId="{F76DDD21-FB3D-A642-B62D-B4DA63CD82A6}" destId="{87D46E6C-DDC5-1048-A22F-294EA609B8BD}" srcOrd="0" destOrd="0" presId="urn:microsoft.com/office/officeart/2005/8/layout/vList5"/>
    <dgm:cxn modelId="{ABCFBF0F-78FD-0B4A-BE2E-4D42AAC9DB6E}" type="presOf" srcId="{3FF78E66-60A4-584B-A2F6-AF66307B8867}" destId="{EFBF35AE-6D32-354A-AAB4-A9379E10E1A5}" srcOrd="0" destOrd="0" presId="urn:microsoft.com/office/officeart/2005/8/layout/vList5"/>
    <dgm:cxn modelId="{24C33762-7CC6-1D4C-A618-16916EF8BF12}" type="presOf" srcId="{5D9460BD-AD52-1240-A2EC-1EDC07348C0B}" destId="{87D46E6C-DDC5-1048-A22F-294EA609B8BD}" srcOrd="0" destOrd="4" presId="urn:microsoft.com/office/officeart/2005/8/layout/vList5"/>
    <dgm:cxn modelId="{01F34D74-803F-CD44-AD60-D2B8AAB6E015}" type="presOf" srcId="{E8EAA476-0D7B-A345-B0FB-DB903CF80D5F}" destId="{B274FFC6-21EC-C949-9F35-411E237FE8DC}" srcOrd="0" destOrd="0" presId="urn:microsoft.com/office/officeart/2005/8/layout/vList5"/>
    <dgm:cxn modelId="{5A30C71C-F807-4445-A21C-A14817ADF713}" type="presOf" srcId="{3FDE2FBC-B135-E546-B48B-B114E9E56196}" destId="{B0C6AA5F-0C02-3344-A87F-4746B885B95F}" srcOrd="0" destOrd="0" presId="urn:microsoft.com/office/officeart/2005/8/layout/vList5"/>
    <dgm:cxn modelId="{ECFAE1CD-042A-B945-A29F-EB4C2B57B450}" srcId="{56C6FD5E-05DB-8F4E-B7D1-873EC6501598}" destId="{5D9460BD-AD52-1240-A2EC-1EDC07348C0B}" srcOrd="4" destOrd="0" parTransId="{237432DB-B09B-A949-AB6A-88A988D4585C}" sibTransId="{8E940320-F026-A248-8F66-C95411C60972}"/>
    <dgm:cxn modelId="{09F0F109-6EA0-C943-BCBC-86138154F1D3}" srcId="{E8EAA476-0D7B-A345-B0FB-DB903CF80D5F}" destId="{195DE566-3691-8B43-912C-973E32FD9A91}" srcOrd="1" destOrd="0" parTransId="{3E517555-73A3-F945-853E-1E9D94AD116A}" sibTransId="{492625B8-F28A-254F-86F5-AF718A4DB62E}"/>
    <dgm:cxn modelId="{D4A75041-EA74-6942-ADCB-2F1512608B3D}" srcId="{E8EAA476-0D7B-A345-B0FB-DB903CF80D5F}" destId="{3FF78E66-60A4-584B-A2F6-AF66307B8867}" srcOrd="0" destOrd="0" parTransId="{93B3D56D-F5FA-484A-9A86-40D0C0784CCC}" sibTransId="{5C8B6420-3C9A-EC4A-B9D4-C699E61CCBA7}"/>
    <dgm:cxn modelId="{D82709DA-78F2-4E4E-AA40-DB0ACA53B29C}" srcId="{3855E03A-38C6-624B-BC42-54459CBF9410}" destId="{E8EAA476-0D7B-A345-B0FB-DB903CF80D5F}" srcOrd="0" destOrd="0" parTransId="{0B123407-0037-AB48-8B3A-8BD1545B0E27}" sibTransId="{069B7BFD-8C90-934A-99F8-C0A30180E7D2}"/>
    <dgm:cxn modelId="{050ED926-E301-BE4B-9F37-E1CE91EDEFAC}" type="presOf" srcId="{4ABF300D-3D0C-1342-84B0-E481AE87F4AC}" destId="{EFBF35AE-6D32-354A-AAB4-A9379E10E1A5}" srcOrd="0" destOrd="2" presId="urn:microsoft.com/office/officeart/2005/8/layout/vList5"/>
    <dgm:cxn modelId="{7A1BA08A-F4D1-4B42-9C9C-5B563137FB2F}" srcId="{3855E03A-38C6-624B-BC42-54459CBF9410}" destId="{3FDE2FBC-B135-E546-B48B-B114E9E56196}" srcOrd="2" destOrd="0" parTransId="{48889709-8464-164A-B168-D7D3000C7AA7}" sibTransId="{308C4325-FA28-5849-B23D-2F72704152F8}"/>
    <dgm:cxn modelId="{A661B8B2-7299-D041-83E6-B587972E46ED}" type="presOf" srcId="{3855E03A-38C6-624B-BC42-54459CBF9410}" destId="{444B99DE-E878-3C4B-B10E-B547DE68400D}" srcOrd="0" destOrd="0" presId="urn:microsoft.com/office/officeart/2005/8/layout/vList5"/>
    <dgm:cxn modelId="{FC0B4914-9948-454B-B57F-535F51454559}" type="presOf" srcId="{13F51774-309C-8A4E-A528-70EF2A2FE109}" destId="{9CF3BA98-F6C7-344F-945D-68105015615E}" srcOrd="0" destOrd="2" presId="urn:microsoft.com/office/officeart/2005/8/layout/vList5"/>
    <dgm:cxn modelId="{0C2652C5-4697-D54E-827B-4E65C10D3999}" type="presOf" srcId="{56C6FD5E-05DB-8F4E-B7D1-873EC6501598}" destId="{54648476-CC93-0747-B361-3E2B6CE9DADC}" srcOrd="0" destOrd="0" presId="urn:microsoft.com/office/officeart/2005/8/layout/vList5"/>
    <dgm:cxn modelId="{7604541E-8511-9942-B82B-5712B8157267}" type="presOf" srcId="{520982BE-5889-DF4F-B2F0-B2BE1AC2BCA6}" destId="{9CF3BA98-F6C7-344F-945D-68105015615E}" srcOrd="0" destOrd="1" presId="urn:microsoft.com/office/officeart/2005/8/layout/vList5"/>
    <dgm:cxn modelId="{CB3F3676-2517-5340-AB52-CD6DA1A6E3F5}" srcId="{E8EAA476-0D7B-A345-B0FB-DB903CF80D5F}" destId="{4ABF300D-3D0C-1342-84B0-E481AE87F4AC}" srcOrd="2" destOrd="0" parTransId="{44D6FC1F-8625-3B4E-87C8-03CECA9296ED}" sibTransId="{36BEA9C5-62D0-DA44-A524-E18D5A818865}"/>
    <dgm:cxn modelId="{41B0DD6A-F147-774C-8C39-CEC2967EF429}" srcId="{3FDE2FBC-B135-E546-B48B-B114E9E56196}" destId="{520982BE-5889-DF4F-B2F0-B2BE1AC2BCA6}" srcOrd="1" destOrd="0" parTransId="{30E37402-5139-1646-9B9F-6AECDCC3192D}" sibTransId="{354D3868-0D46-1741-8F7F-F38179A270BB}"/>
    <dgm:cxn modelId="{39496812-92D3-C444-96DD-C800B1FF4FD7}" srcId="{56C6FD5E-05DB-8F4E-B7D1-873EC6501598}" destId="{E752C067-8277-9A41-8E99-6419BB4F7DAC}" srcOrd="1" destOrd="0" parTransId="{BB258D6B-EE66-DB44-8D07-AD835755042D}" sibTransId="{2CC51FC5-BDCF-9B4B-9378-EE01614BAC17}"/>
    <dgm:cxn modelId="{28C39888-3E85-C944-9509-9C652479278A}" type="presOf" srcId="{195DE566-3691-8B43-912C-973E32FD9A91}" destId="{EFBF35AE-6D32-354A-AAB4-A9379E10E1A5}" srcOrd="0" destOrd="1" presId="urn:microsoft.com/office/officeart/2005/8/layout/vList5"/>
    <dgm:cxn modelId="{C5D3991E-8AEA-2840-A53E-36E45B2FD916}" srcId="{3FDE2FBC-B135-E546-B48B-B114E9E56196}" destId="{FF5E6449-B413-F844-BE39-4499114CB2E4}" srcOrd="0" destOrd="0" parTransId="{7C28AFD0-7FD0-F042-884B-7DB5E343490C}" sibTransId="{EA768AD6-338D-664F-A729-BEF357CE6E03}"/>
    <dgm:cxn modelId="{282B6132-206C-604C-8B92-C8B455F43A36}" srcId="{56C6FD5E-05DB-8F4E-B7D1-873EC6501598}" destId="{F76DDD21-FB3D-A642-B62D-B4DA63CD82A6}" srcOrd="0" destOrd="0" parTransId="{4668E0BC-3344-1145-B359-9D63189D9113}" sibTransId="{60558B45-EE18-D449-8B9B-398856A6BC7E}"/>
    <dgm:cxn modelId="{C41A54CC-85D7-784A-BA0E-06527FE0A3FC}" srcId="{3855E03A-38C6-624B-BC42-54459CBF9410}" destId="{56C6FD5E-05DB-8F4E-B7D1-873EC6501598}" srcOrd="1" destOrd="0" parTransId="{3FCEEF57-AF2D-DA4E-BAEC-5BF4F5609AA4}" sibTransId="{7F0C35A6-D677-0142-B3A4-F2F83111F740}"/>
    <dgm:cxn modelId="{154D1A59-052F-6846-A217-EAB0AA809C40}" type="presParOf" srcId="{444B99DE-E878-3C4B-B10E-B547DE68400D}" destId="{077D66B7-9971-924C-88F7-0BDEEB61E786}" srcOrd="0" destOrd="0" presId="urn:microsoft.com/office/officeart/2005/8/layout/vList5"/>
    <dgm:cxn modelId="{1A0C7FC2-7B14-354B-B434-974ED7F4670C}" type="presParOf" srcId="{077D66B7-9971-924C-88F7-0BDEEB61E786}" destId="{B274FFC6-21EC-C949-9F35-411E237FE8DC}" srcOrd="0" destOrd="0" presId="urn:microsoft.com/office/officeart/2005/8/layout/vList5"/>
    <dgm:cxn modelId="{4EA940F3-5402-3B4E-928C-8AB53032DC64}" type="presParOf" srcId="{077D66B7-9971-924C-88F7-0BDEEB61E786}" destId="{EFBF35AE-6D32-354A-AAB4-A9379E10E1A5}" srcOrd="1" destOrd="0" presId="urn:microsoft.com/office/officeart/2005/8/layout/vList5"/>
    <dgm:cxn modelId="{55628DFD-0BF6-8E48-BA6B-A86A586FC3BB}" type="presParOf" srcId="{444B99DE-E878-3C4B-B10E-B547DE68400D}" destId="{8C0B2396-5C94-834C-AFA7-2951EEC32619}" srcOrd="1" destOrd="0" presId="urn:microsoft.com/office/officeart/2005/8/layout/vList5"/>
    <dgm:cxn modelId="{643BC48D-A662-054C-90CF-A9219EF6C486}" type="presParOf" srcId="{444B99DE-E878-3C4B-B10E-B547DE68400D}" destId="{748336C3-363A-9C4A-9E4D-238D3805EF9E}" srcOrd="2" destOrd="0" presId="urn:microsoft.com/office/officeart/2005/8/layout/vList5"/>
    <dgm:cxn modelId="{136B5D58-C8B3-AD49-B4F4-32DDFC607037}" type="presParOf" srcId="{748336C3-363A-9C4A-9E4D-238D3805EF9E}" destId="{54648476-CC93-0747-B361-3E2B6CE9DADC}" srcOrd="0" destOrd="0" presId="urn:microsoft.com/office/officeart/2005/8/layout/vList5"/>
    <dgm:cxn modelId="{DC7856EB-8F50-E84E-8954-6BBCF9A9B5C0}" type="presParOf" srcId="{748336C3-363A-9C4A-9E4D-238D3805EF9E}" destId="{87D46E6C-DDC5-1048-A22F-294EA609B8BD}" srcOrd="1" destOrd="0" presId="urn:microsoft.com/office/officeart/2005/8/layout/vList5"/>
    <dgm:cxn modelId="{81FBAF40-E0AC-5A41-8A3E-6A4CA1D1C58F}" type="presParOf" srcId="{444B99DE-E878-3C4B-B10E-B547DE68400D}" destId="{C1E529CC-7921-1743-93D6-B401C8D3BDB1}" srcOrd="3" destOrd="0" presId="urn:microsoft.com/office/officeart/2005/8/layout/vList5"/>
    <dgm:cxn modelId="{212BCC43-3D50-244C-B983-190A3027C215}" type="presParOf" srcId="{444B99DE-E878-3C4B-B10E-B547DE68400D}" destId="{824B6364-5D0B-C94E-B946-C1844A35834E}" srcOrd="4" destOrd="0" presId="urn:microsoft.com/office/officeart/2005/8/layout/vList5"/>
    <dgm:cxn modelId="{49B0C7E0-4232-5B48-AC9D-72EF46E039B2}" type="presParOf" srcId="{824B6364-5D0B-C94E-B946-C1844A35834E}" destId="{B0C6AA5F-0C02-3344-A87F-4746B885B95F}" srcOrd="0" destOrd="0" presId="urn:microsoft.com/office/officeart/2005/8/layout/vList5"/>
    <dgm:cxn modelId="{6ABACB65-BB6E-E143-91BE-9C616D2AE77C}" type="presParOf" srcId="{824B6364-5D0B-C94E-B946-C1844A35834E}" destId="{9CF3BA98-F6C7-344F-945D-6810501561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4B287D-CA5F-1942-A883-9F7B7F59807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511539-FE99-2649-AE2D-2F4E873D575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2100" b="1" dirty="0">
              <a:solidFill>
                <a:schemeClr val="bg1"/>
              </a:solidFill>
              <a:latin typeface="+mn-lt"/>
            </a:rPr>
            <a:t>Open </a:t>
          </a:r>
          <a:br>
            <a:rPr lang="en-US" sz="2100" b="1" dirty="0">
              <a:solidFill>
                <a:schemeClr val="bg1"/>
              </a:solidFill>
              <a:latin typeface="+mn-lt"/>
            </a:rPr>
          </a:br>
          <a:r>
            <a:rPr lang="en-US" sz="2100" b="1" dirty="0">
              <a:solidFill>
                <a:schemeClr val="bg1"/>
              </a:solidFill>
              <a:latin typeface="+mn-lt"/>
            </a:rPr>
            <a:t>Education </a:t>
          </a:r>
        </a:p>
      </dgm:t>
    </dgm:pt>
    <dgm:pt modelId="{83D056D5-FB1D-724B-87F9-733D0FB61499}" type="parTrans" cxnId="{5E7B0D0C-AC6D-6243-94D5-462A5E069D5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7F46020-14C4-3242-AE25-7D28C410B1FE}" type="sibTrans" cxnId="{5E7B0D0C-AC6D-6243-94D5-462A5E069D5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D939F61-98E9-2A42-B3BE-274FA865CF39}">
      <dgm:prSet phldrT="[Text]" custT="1"/>
      <dgm:spPr>
        <a:solidFill>
          <a:srgbClr val="69B7B5"/>
        </a:solidFill>
      </dgm:spPr>
      <dgm:t>
        <a:bodyPr/>
        <a:lstStyle/>
        <a:p>
          <a:r>
            <a:rPr lang="en-US" sz="1800" b="1" dirty="0">
              <a:latin typeface="+mn-lt"/>
            </a:rPr>
            <a:t>Individual </a:t>
          </a:r>
        </a:p>
      </dgm:t>
    </dgm:pt>
    <dgm:pt modelId="{A8C4357C-6252-904C-81B4-EB1FEE511149}" type="parTrans" cxnId="{83930320-97A9-224E-A401-18E6A0D71907}">
      <dgm:prSet/>
      <dgm:spPr>
        <a:ln w="22225"/>
      </dgm:spPr>
      <dgm:t>
        <a:bodyPr/>
        <a:lstStyle/>
        <a:p>
          <a:endParaRPr lang="en-US">
            <a:latin typeface="+mn-lt"/>
          </a:endParaRPr>
        </a:p>
      </dgm:t>
    </dgm:pt>
    <dgm:pt modelId="{D0B00ED1-8889-4A41-A459-2BA7AF2F344B}" type="sibTrans" cxnId="{83930320-97A9-224E-A401-18E6A0D7190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5213972-A5EC-F444-B86F-48E83C1839CF}">
      <dgm:prSet phldrT="[Text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+mn-lt"/>
            </a:rPr>
            <a:t>Full</a:t>
          </a:r>
          <a:r>
            <a:rPr lang="en-US" sz="2000" baseline="0" dirty="0">
              <a:solidFill>
                <a:schemeClr val="tx1"/>
              </a:solidFill>
              <a:latin typeface="+mn-lt"/>
            </a:rPr>
            <a:t> course </a:t>
          </a:r>
          <a:endParaRPr lang="en-US" sz="2000" dirty="0">
            <a:solidFill>
              <a:schemeClr val="tx1"/>
            </a:solidFill>
            <a:latin typeface="+mn-lt"/>
          </a:endParaRPr>
        </a:p>
      </dgm:t>
    </dgm:pt>
    <dgm:pt modelId="{B57FE194-0676-2040-AEC8-8F56752904DE}" type="parTrans" cxnId="{8276C75E-6A79-E141-B76C-A497CF79B520}">
      <dgm:prSet/>
      <dgm:spPr>
        <a:ln>
          <a:solidFill>
            <a:srgbClr val="69B7B5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148569A6-3B6D-2849-AA55-C507FEE9A44E}" type="sibTrans" cxnId="{8276C75E-6A79-E141-B76C-A497CF79B52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1E8CA9B-D8D6-F54D-B75E-771BC880B37D}">
      <dgm:prSet phldrT="[Text]"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</a:rPr>
            <a:t>Pick and choose content </a:t>
          </a:r>
        </a:p>
      </dgm:t>
    </dgm:pt>
    <dgm:pt modelId="{29F91922-78E1-0D49-A7BD-E0D6F0C5B734}" type="parTrans" cxnId="{1CCB9ADD-CB06-BE45-940D-F71528F2A062}">
      <dgm:prSet/>
      <dgm:spPr>
        <a:ln>
          <a:solidFill>
            <a:srgbClr val="69B7B5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A25707BD-A30C-6447-A1E4-2E00E44CFF64}" type="sibTrans" cxnId="{1CCB9ADD-CB06-BE45-940D-F71528F2A06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6BB9BCB-7E95-ED4C-BF1E-0D3F8365CDAB}">
      <dgm:prSet phldrT="[Text]" custT="1"/>
      <dgm:spPr>
        <a:solidFill>
          <a:srgbClr val="FFD966"/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</a:rPr>
            <a:t>Educators </a:t>
          </a:r>
        </a:p>
      </dgm:t>
    </dgm:pt>
    <dgm:pt modelId="{564C8F63-6523-E745-B36C-F3FF828B4AC6}" type="parTrans" cxnId="{30CBB10F-75E0-6842-9EF8-0DC16F0886AC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73FB8171-7D7E-6A41-B204-E0A6B6BB4D36}" type="sibTrans" cxnId="{30CBB10F-75E0-6842-9EF8-0DC16F0886A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8FA20E1-3529-0E4E-B7EB-333D89A434B5}">
      <dgm:prSet phldrT="[Text]" custT="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</a:rPr>
            <a:t>Add to </a:t>
          </a:r>
        </a:p>
        <a:p>
          <a:r>
            <a:rPr lang="en-US" sz="1800" dirty="0">
              <a:solidFill>
                <a:schemeClr val="tx1"/>
              </a:solidFill>
              <a:latin typeface="+mn-lt"/>
            </a:rPr>
            <a:t>curriculum </a:t>
          </a:r>
        </a:p>
      </dgm:t>
    </dgm:pt>
    <dgm:pt modelId="{D24695C5-4DA2-F54E-97E5-4745CCF88416}" type="parTrans" cxnId="{F7C36DB1-5A24-EA47-A14E-36D1A31A86F2}">
      <dgm:prSet/>
      <dgm:spPr>
        <a:ln>
          <a:solidFill>
            <a:srgbClr val="982828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9EF90910-B061-4D42-9F24-68FD5CBFA233}" type="sibTrans" cxnId="{F7C36DB1-5A24-EA47-A14E-36D1A31A86F2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F78DF75-DB8A-944E-A0ED-F38D442C1F1B}">
      <dgm:prSet custT="1"/>
      <dgm:spPr>
        <a:solidFill>
          <a:schemeClr val="accent6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</a:rPr>
            <a:t>Add to CV / CPD / Accreditation </a:t>
          </a:r>
        </a:p>
      </dgm:t>
    </dgm:pt>
    <dgm:pt modelId="{F640F01C-EA30-224C-B595-1B5FF3537AF7}" type="parTrans" cxnId="{3F1EC405-15F9-404C-AD40-210824C090C1}">
      <dgm:prSet/>
      <dgm:spPr>
        <a:ln>
          <a:solidFill>
            <a:srgbClr val="69B7B5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FF7B5CBA-5515-734C-967D-6801D1AE3387}" type="sibTrans" cxnId="{3F1EC405-15F9-404C-AD40-210824C090C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719032D-1190-FB4D-8D3F-74E134ACF29B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+mn-lt"/>
            </a:rPr>
            <a:t>Add  to </a:t>
          </a:r>
        </a:p>
        <a:p>
          <a:r>
            <a:rPr lang="en-US" sz="1800" dirty="0">
              <a:solidFill>
                <a:schemeClr val="tx1"/>
              </a:solidFill>
              <a:latin typeface="+mn-lt"/>
            </a:rPr>
            <a:t>teaching session </a:t>
          </a:r>
        </a:p>
      </dgm:t>
    </dgm:pt>
    <dgm:pt modelId="{FFE8B6E5-9A5B-E645-BDB9-52606AC0D174}" type="parTrans" cxnId="{83A24106-14D3-FA43-BC27-B30F6DFF0CD4}">
      <dgm:prSet/>
      <dgm:spPr>
        <a:ln>
          <a:solidFill>
            <a:srgbClr val="982828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9D231269-AA42-F140-8CBA-CC00CD78EE80}" type="sibTrans" cxnId="{83A24106-14D3-FA43-BC27-B30F6DFF0CD4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D20C722-F66F-034F-AB0F-4D9DE5960C49}">
      <dgm:prSet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</a:rPr>
            <a:t>Flipped learning </a:t>
          </a:r>
        </a:p>
      </dgm:t>
    </dgm:pt>
    <dgm:pt modelId="{E1263FBC-CC77-0641-892B-91AA7DA467DD}" type="parTrans" cxnId="{B93080EB-D7CC-9147-A292-0FD055D8A897}">
      <dgm:prSet/>
      <dgm:spPr>
        <a:ln>
          <a:solidFill>
            <a:srgbClr val="982828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E39B0D15-9190-214E-8FCD-5540A0A933E8}" type="sibTrans" cxnId="{B93080EB-D7CC-9147-A292-0FD055D8A897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7BB8331-ED4E-AD4C-BED4-861FD0F0D468}">
      <dgm:prSet custT="1"/>
      <dgm:spPr>
        <a:solidFill>
          <a:schemeClr val="accent2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+mn-lt"/>
            </a:rPr>
            <a:t>ADAPT</a:t>
          </a:r>
          <a:r>
            <a:rPr lang="en-US" sz="1500" dirty="0">
              <a:latin typeface="+mn-lt"/>
            </a:rPr>
            <a:t> </a:t>
          </a:r>
        </a:p>
      </dgm:t>
    </dgm:pt>
    <dgm:pt modelId="{9566EFA4-A9D7-0247-94B0-22CCE13A9292}" type="parTrans" cxnId="{57561BC9-8BC3-E740-960F-DAE9D7E730BE}">
      <dgm:prSet/>
      <dgm:spPr>
        <a:ln>
          <a:solidFill>
            <a:srgbClr val="982828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4C436793-7F90-334F-881A-798A863DEEE4}" type="sibTrans" cxnId="{57561BC9-8BC3-E740-960F-DAE9D7E730B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B37EB78-98BE-6F4C-BEB3-291E31B3A8B9}">
      <dgm:prSet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</a:rPr>
            <a:t>Take components and redesign </a:t>
          </a:r>
        </a:p>
      </dgm:t>
    </dgm:pt>
    <dgm:pt modelId="{E70080A5-87EA-7848-89E6-88F77E826B77}" type="parTrans" cxnId="{CCAC40D2-A3F1-DD43-992B-4F918115395B}">
      <dgm:prSet/>
      <dgm:spPr>
        <a:ln>
          <a:solidFill>
            <a:srgbClr val="982828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18314AC0-B249-A442-8216-1270AC701C4B}" type="sibTrans" cxnId="{CCAC40D2-A3F1-DD43-992B-4F918115395B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8A818C9-5745-EB4D-87F6-E5FAA4E7C72B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800" b="1" dirty="0">
              <a:latin typeface="+mn-lt"/>
            </a:rPr>
            <a:t>Institution / Professional body </a:t>
          </a:r>
        </a:p>
      </dgm:t>
    </dgm:pt>
    <dgm:pt modelId="{175FA7DA-ED39-4A47-ADD6-240864068389}" type="parTrans" cxnId="{18C18A4B-441C-814D-AFBB-4FAD8297FD90}">
      <dgm:prSet/>
      <dgm:spPr>
        <a:ln w="25400">
          <a:solidFill>
            <a:schemeClr val="tx1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63CA9B78-955F-5445-A9B8-4F42A7445225}" type="sibTrans" cxnId="{18C18A4B-441C-814D-AFBB-4FAD8297FD9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829E4E2-EDA9-5C4B-B375-47FC36E8184B}">
      <dgm:prSet custT="1"/>
      <dgm:spPr>
        <a:gradFill rotWithShape="0">
          <a:gsLst>
            <a:gs pos="0">
              <a:srgbClr val="00B0F0"/>
            </a:gs>
            <a:gs pos="100000">
              <a:srgbClr val="00B0F0"/>
            </a:gs>
          </a:gsLst>
          <a:lin ang="18000000" scaled="0"/>
        </a:gradFill>
        <a:ln>
          <a:noFill/>
        </a:ln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+mn-lt"/>
            </a:rPr>
            <a:t>ACCREDITATION</a:t>
          </a:r>
          <a:r>
            <a:rPr lang="en-US" sz="1500" dirty="0" smtClean="0">
              <a:solidFill>
                <a:schemeClr val="tx1"/>
              </a:solidFill>
              <a:latin typeface="+mn-lt"/>
            </a:rPr>
            <a:t> </a:t>
          </a:r>
          <a:endParaRPr lang="en-US" sz="1500" dirty="0">
            <a:solidFill>
              <a:schemeClr val="tx1"/>
            </a:solidFill>
            <a:latin typeface="+mn-lt"/>
          </a:endParaRPr>
        </a:p>
      </dgm:t>
    </dgm:pt>
    <dgm:pt modelId="{54C6ADD2-8926-F244-87FE-A8C4184A9751}" type="parTrans" cxnId="{79962CCA-FBAB-CF40-B40C-4A60C655D2A1}">
      <dgm:prSet/>
      <dgm:spPr>
        <a:ln w="12700">
          <a:solidFill>
            <a:srgbClr val="0070C0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93D22BDB-B3F8-4E40-AAB1-A503A2AAAEF8}" type="sibTrans" cxnId="{79962CCA-FBAB-CF40-B40C-4A60C655D2A1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04D5EC8-5177-7542-9249-0ED8972574A3}">
      <dgm:prSet/>
      <dgm:spPr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+mn-lt"/>
            </a:rPr>
            <a:t>Flexibility / quality / faculty support</a:t>
          </a:r>
        </a:p>
      </dgm:t>
    </dgm:pt>
    <dgm:pt modelId="{B0514EC8-721C-874A-8DF5-22BB24F3596A}" type="parTrans" cxnId="{0F7CE3ED-7A72-0147-971D-2C6FD011B16A}">
      <dgm:prSet/>
      <dgm:spPr>
        <a:ln>
          <a:solidFill>
            <a:srgbClr val="982828"/>
          </a:solidFill>
        </a:ln>
      </dgm:spPr>
      <dgm:t>
        <a:bodyPr/>
        <a:lstStyle/>
        <a:p>
          <a:endParaRPr lang="en-US">
            <a:latin typeface="+mn-lt"/>
          </a:endParaRPr>
        </a:p>
      </dgm:t>
    </dgm:pt>
    <dgm:pt modelId="{F8F2CB1B-D093-984B-8521-79166BF65C4A}" type="sibTrans" cxnId="{0F7CE3ED-7A72-0147-971D-2C6FD011B16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72978566-999D-7F48-B2A3-3A797A685A93}" type="pres">
      <dgm:prSet presAssocID="{5E4B287D-CA5F-1942-A883-9F7B7F5980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59D50E-6ECE-0544-A669-5EC837217DB2}" type="pres">
      <dgm:prSet presAssocID="{FC511539-FE99-2649-AE2D-2F4E873D5755}" presName="root1" presStyleCnt="0"/>
      <dgm:spPr/>
    </dgm:pt>
    <dgm:pt modelId="{7399ECAA-30B1-8946-B9CA-65DA29B5A565}" type="pres">
      <dgm:prSet presAssocID="{FC511539-FE99-2649-AE2D-2F4E873D5755}" presName="LevelOneTextNode" presStyleLbl="node0" presStyleIdx="0" presStyleCnt="1" custScaleX="131771" custScaleY="141500" custLinFactNeighborX="-77832" custLinFactNeighborY="-812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84A47B-9F63-EB4D-8FE2-5226379EB79F}" type="pres">
      <dgm:prSet presAssocID="{FC511539-FE99-2649-AE2D-2F4E873D5755}" presName="level2hierChild" presStyleCnt="0"/>
      <dgm:spPr/>
    </dgm:pt>
    <dgm:pt modelId="{C47B2C00-294D-6040-A973-2F670E52EE3D}" type="pres">
      <dgm:prSet presAssocID="{A8C4357C-6252-904C-81B4-EB1FEE511149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8D79737E-1D0E-9D44-94F8-D6C450A90D16}" type="pres">
      <dgm:prSet presAssocID="{A8C4357C-6252-904C-81B4-EB1FEE511149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BA7C139-A483-8443-8E53-B3D91B55A19A}" type="pres">
      <dgm:prSet presAssocID="{3D939F61-98E9-2A42-B3BE-274FA865CF39}" presName="root2" presStyleCnt="0"/>
      <dgm:spPr/>
    </dgm:pt>
    <dgm:pt modelId="{FCC9AE08-5C7D-184E-9972-1A932FBB7559}" type="pres">
      <dgm:prSet presAssocID="{3D939F61-98E9-2A42-B3BE-274FA865CF39}" presName="LevelTwoTextNode" presStyleLbl="node2" presStyleIdx="0" presStyleCnt="3" custScaleX="149512" custLinFactNeighborX="-27987" custLinFactNeighborY="-33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3AA0A0-8129-B540-81FA-6EA24643C77C}" type="pres">
      <dgm:prSet presAssocID="{3D939F61-98E9-2A42-B3BE-274FA865CF39}" presName="level3hierChild" presStyleCnt="0"/>
      <dgm:spPr/>
    </dgm:pt>
    <dgm:pt modelId="{7F40BDB1-F6EA-6D41-A90C-B11795D1FF8E}" type="pres">
      <dgm:prSet presAssocID="{B57FE194-0676-2040-AEC8-8F56752904DE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505ABD66-B72C-B843-9AED-A24EDD5F394A}" type="pres">
      <dgm:prSet presAssocID="{B57FE194-0676-2040-AEC8-8F56752904DE}" presName="connTx" presStyleLbl="parChTrans1D3" presStyleIdx="0" presStyleCnt="7"/>
      <dgm:spPr/>
      <dgm:t>
        <a:bodyPr/>
        <a:lstStyle/>
        <a:p>
          <a:endParaRPr lang="en-US"/>
        </a:p>
      </dgm:t>
    </dgm:pt>
    <dgm:pt modelId="{D2FCEE78-0693-7849-BF40-51FAA93DEC78}" type="pres">
      <dgm:prSet presAssocID="{75213972-A5EC-F444-B86F-48E83C1839CF}" presName="root2" presStyleCnt="0"/>
      <dgm:spPr/>
    </dgm:pt>
    <dgm:pt modelId="{A72F8A30-C0C9-C142-A588-37D62780F90A}" type="pres">
      <dgm:prSet presAssocID="{75213972-A5EC-F444-B86F-48E83C1839CF}" presName="LevelTwoTextNode" presStyleLbl="node3" presStyleIdx="0" presStyleCnt="7" custScaleX="128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B1BB9D-66B0-534B-A37C-5F24ABE9B379}" type="pres">
      <dgm:prSet presAssocID="{75213972-A5EC-F444-B86F-48E83C1839CF}" presName="level3hierChild" presStyleCnt="0"/>
      <dgm:spPr/>
    </dgm:pt>
    <dgm:pt modelId="{DC1ECD6F-A8BB-004C-AD9D-C5EC7E931DFA}" type="pres">
      <dgm:prSet presAssocID="{F640F01C-EA30-224C-B595-1B5FF3537AF7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5A74399D-32BB-BF46-A6C4-21A6D81D2A96}" type="pres">
      <dgm:prSet presAssocID="{F640F01C-EA30-224C-B595-1B5FF3537AF7}" presName="connTx" presStyleLbl="parChTrans1D3" presStyleIdx="1" presStyleCnt="7"/>
      <dgm:spPr/>
      <dgm:t>
        <a:bodyPr/>
        <a:lstStyle/>
        <a:p>
          <a:endParaRPr lang="en-US"/>
        </a:p>
      </dgm:t>
    </dgm:pt>
    <dgm:pt modelId="{B6AA89B3-7A34-B645-A3F2-C8E82C0E1853}" type="pres">
      <dgm:prSet presAssocID="{8F78DF75-DB8A-944E-A0ED-F38D442C1F1B}" presName="root2" presStyleCnt="0"/>
      <dgm:spPr/>
    </dgm:pt>
    <dgm:pt modelId="{30CD873B-2FDF-9E46-A736-9F12AB96BD99}" type="pres">
      <dgm:prSet presAssocID="{8F78DF75-DB8A-944E-A0ED-F38D442C1F1B}" presName="LevelTwoTextNode" presStyleLbl="node3" presStyleIdx="1" presStyleCnt="7" custScaleX="128533" custLinFactY="12518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6C4903-F550-3A4A-BDBC-A01D4853A91C}" type="pres">
      <dgm:prSet presAssocID="{8F78DF75-DB8A-944E-A0ED-F38D442C1F1B}" presName="level3hierChild" presStyleCnt="0"/>
      <dgm:spPr/>
    </dgm:pt>
    <dgm:pt modelId="{B719D5E0-41F6-944B-8A63-16E8E9657AF8}" type="pres">
      <dgm:prSet presAssocID="{29F91922-78E1-0D49-A7BD-E0D6F0C5B734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958659F3-8E42-0348-AA26-5CC8FAF0EC9C}" type="pres">
      <dgm:prSet presAssocID="{29F91922-78E1-0D49-A7BD-E0D6F0C5B734}" presName="connTx" presStyleLbl="parChTrans1D3" presStyleIdx="2" presStyleCnt="7"/>
      <dgm:spPr/>
      <dgm:t>
        <a:bodyPr/>
        <a:lstStyle/>
        <a:p>
          <a:endParaRPr lang="en-US"/>
        </a:p>
      </dgm:t>
    </dgm:pt>
    <dgm:pt modelId="{5C564625-2B4B-484A-B212-8330795457EF}" type="pres">
      <dgm:prSet presAssocID="{11E8CA9B-D8D6-F54D-B75E-771BC880B37D}" presName="root2" presStyleCnt="0"/>
      <dgm:spPr/>
    </dgm:pt>
    <dgm:pt modelId="{9D041F15-95B2-6A4C-9CA5-137DB65BB5BE}" type="pres">
      <dgm:prSet presAssocID="{11E8CA9B-D8D6-F54D-B75E-771BC880B37D}" presName="LevelTwoTextNode" presStyleLbl="node3" presStyleIdx="2" presStyleCnt="7" custScaleX="128533" custLinFactY="-17142" custLinFactNeighborX="87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D575A1-816E-7B49-B5D7-D4FC27C4C53B}" type="pres">
      <dgm:prSet presAssocID="{11E8CA9B-D8D6-F54D-B75E-771BC880B37D}" presName="level3hierChild" presStyleCnt="0"/>
      <dgm:spPr/>
    </dgm:pt>
    <dgm:pt modelId="{D60C73F5-C40B-9E47-9ACA-EA8F29988CCB}" type="pres">
      <dgm:prSet presAssocID="{564C8F63-6523-E745-B36C-F3FF828B4AC6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EC61CE41-7607-2E4E-B252-1421D6D6CD1B}" type="pres">
      <dgm:prSet presAssocID="{564C8F63-6523-E745-B36C-F3FF828B4AC6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EC446B8-C848-E743-A99F-BA07985825CC}" type="pres">
      <dgm:prSet presAssocID="{36BB9BCB-7E95-ED4C-BF1E-0D3F8365CDAB}" presName="root2" presStyleCnt="0"/>
      <dgm:spPr/>
    </dgm:pt>
    <dgm:pt modelId="{9F533C78-E6D9-844E-8BC8-995004572424}" type="pres">
      <dgm:prSet presAssocID="{36BB9BCB-7E95-ED4C-BF1E-0D3F8365CDAB}" presName="LevelTwoTextNode" presStyleLbl="node2" presStyleIdx="1" presStyleCnt="3" custScaleX="149512" custLinFactY="-29098" custLinFactNeighborX="-3184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EE2600-6FFF-FD45-BB4C-311545818676}" type="pres">
      <dgm:prSet presAssocID="{36BB9BCB-7E95-ED4C-BF1E-0D3F8365CDAB}" presName="level3hierChild" presStyleCnt="0"/>
      <dgm:spPr/>
    </dgm:pt>
    <dgm:pt modelId="{0E4D6A8D-C648-1F4A-97D6-1016873CF81A}" type="pres">
      <dgm:prSet presAssocID="{D24695C5-4DA2-F54E-97E5-4745CCF88416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E1526B49-7C33-5746-BD10-A0A8F8255625}" type="pres">
      <dgm:prSet presAssocID="{D24695C5-4DA2-F54E-97E5-4745CCF88416}" presName="connTx" presStyleLbl="parChTrans1D3" presStyleIdx="3" presStyleCnt="7"/>
      <dgm:spPr/>
      <dgm:t>
        <a:bodyPr/>
        <a:lstStyle/>
        <a:p>
          <a:endParaRPr lang="en-US"/>
        </a:p>
      </dgm:t>
    </dgm:pt>
    <dgm:pt modelId="{40FBC225-A390-4449-A42B-9091EB728F04}" type="pres">
      <dgm:prSet presAssocID="{98FA20E1-3529-0E4E-B7EB-333D89A434B5}" presName="root2" presStyleCnt="0"/>
      <dgm:spPr/>
    </dgm:pt>
    <dgm:pt modelId="{50976E21-2D14-504E-819A-686D3D29DAF6}" type="pres">
      <dgm:prSet presAssocID="{98FA20E1-3529-0E4E-B7EB-333D89A434B5}" presName="LevelTwoTextNode" presStyleLbl="node3" presStyleIdx="3" presStyleCnt="7" custScaleX="128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AA9BB0-23AF-F24E-9468-1385B8B5485F}" type="pres">
      <dgm:prSet presAssocID="{98FA20E1-3529-0E4E-B7EB-333D89A434B5}" presName="level3hierChild" presStyleCnt="0"/>
      <dgm:spPr/>
    </dgm:pt>
    <dgm:pt modelId="{FA92BD61-5863-DB40-AFAA-EF5C1E4DC42B}" type="pres">
      <dgm:prSet presAssocID="{B0514EC8-721C-874A-8DF5-22BB24F3596A}" presName="conn2-1" presStyleLbl="parChTrans1D4" presStyleIdx="0" presStyleCnt="3"/>
      <dgm:spPr/>
      <dgm:t>
        <a:bodyPr/>
        <a:lstStyle/>
        <a:p>
          <a:endParaRPr lang="en-US"/>
        </a:p>
      </dgm:t>
    </dgm:pt>
    <dgm:pt modelId="{EF84EC7E-307E-4841-A38D-5F9AA9B659C7}" type="pres">
      <dgm:prSet presAssocID="{B0514EC8-721C-874A-8DF5-22BB24F3596A}" presName="connTx" presStyleLbl="parChTrans1D4" presStyleIdx="0" presStyleCnt="3"/>
      <dgm:spPr/>
      <dgm:t>
        <a:bodyPr/>
        <a:lstStyle/>
        <a:p>
          <a:endParaRPr lang="en-US"/>
        </a:p>
      </dgm:t>
    </dgm:pt>
    <dgm:pt modelId="{D12AEF4C-5599-7948-9F21-59354209846A}" type="pres">
      <dgm:prSet presAssocID="{D04D5EC8-5177-7542-9249-0ED8972574A3}" presName="root2" presStyleCnt="0"/>
      <dgm:spPr/>
    </dgm:pt>
    <dgm:pt modelId="{7D105803-2479-AB42-B620-9AE6E35303E3}" type="pres">
      <dgm:prSet presAssocID="{D04D5EC8-5177-7542-9249-0ED8972574A3}" presName="LevelTwoTextNode" presStyleLbl="node4" presStyleIdx="0" presStyleCnt="3" custScaleX="129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F054CE-3896-2647-9305-34569224407D}" type="pres">
      <dgm:prSet presAssocID="{D04D5EC8-5177-7542-9249-0ED8972574A3}" presName="level3hierChild" presStyleCnt="0"/>
      <dgm:spPr/>
    </dgm:pt>
    <dgm:pt modelId="{6300BA2D-8DFE-2C45-9462-1A871D09B7CE}" type="pres">
      <dgm:prSet presAssocID="{FFE8B6E5-9A5B-E645-BDB9-52606AC0D174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E0396A58-0863-6942-8C96-E49753384F86}" type="pres">
      <dgm:prSet presAssocID="{FFE8B6E5-9A5B-E645-BDB9-52606AC0D174}" presName="connTx" presStyleLbl="parChTrans1D3" presStyleIdx="4" presStyleCnt="7"/>
      <dgm:spPr/>
      <dgm:t>
        <a:bodyPr/>
        <a:lstStyle/>
        <a:p>
          <a:endParaRPr lang="en-US"/>
        </a:p>
      </dgm:t>
    </dgm:pt>
    <dgm:pt modelId="{131CFB9A-5A13-A04E-AA0B-2D356E751444}" type="pres">
      <dgm:prSet presAssocID="{9719032D-1190-FB4D-8D3F-74E134ACF29B}" presName="root2" presStyleCnt="0"/>
      <dgm:spPr/>
    </dgm:pt>
    <dgm:pt modelId="{F995C399-2016-804A-9577-8C8F9F8EFBFA}" type="pres">
      <dgm:prSet presAssocID="{9719032D-1190-FB4D-8D3F-74E134ACF29B}" presName="LevelTwoTextNode" presStyleLbl="node3" presStyleIdx="4" presStyleCnt="7" custScaleX="128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5B5FE6-90E9-A442-94BF-A7DDD4FB2C5F}" type="pres">
      <dgm:prSet presAssocID="{9719032D-1190-FB4D-8D3F-74E134ACF29B}" presName="level3hierChild" presStyleCnt="0"/>
      <dgm:spPr/>
    </dgm:pt>
    <dgm:pt modelId="{B1551178-8A0A-A241-B9EF-BF98C7B9139B}" type="pres">
      <dgm:prSet presAssocID="{E1263FBC-CC77-0641-892B-91AA7DA467DD}" presName="conn2-1" presStyleLbl="parChTrans1D4" presStyleIdx="1" presStyleCnt="3"/>
      <dgm:spPr/>
      <dgm:t>
        <a:bodyPr/>
        <a:lstStyle/>
        <a:p>
          <a:endParaRPr lang="en-US"/>
        </a:p>
      </dgm:t>
    </dgm:pt>
    <dgm:pt modelId="{9F094BA5-F527-2247-B997-85695BF326EC}" type="pres">
      <dgm:prSet presAssocID="{E1263FBC-CC77-0641-892B-91AA7DA467DD}" presName="connTx" presStyleLbl="parChTrans1D4" presStyleIdx="1" presStyleCnt="3"/>
      <dgm:spPr/>
      <dgm:t>
        <a:bodyPr/>
        <a:lstStyle/>
        <a:p>
          <a:endParaRPr lang="en-US"/>
        </a:p>
      </dgm:t>
    </dgm:pt>
    <dgm:pt modelId="{83376F93-7868-E942-AB01-061DCFE08798}" type="pres">
      <dgm:prSet presAssocID="{CD20C722-F66F-034F-AB0F-4D9DE5960C49}" presName="root2" presStyleCnt="0"/>
      <dgm:spPr/>
    </dgm:pt>
    <dgm:pt modelId="{9772232C-C0CA-6640-A292-8547299770B2}" type="pres">
      <dgm:prSet presAssocID="{CD20C722-F66F-034F-AB0F-4D9DE5960C49}" presName="LevelTwoTextNode" presStyleLbl="node4" presStyleIdx="1" presStyleCnt="3" custScaleX="129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41AFD2-782C-7C47-8FB6-3BD5B05341CD}" type="pres">
      <dgm:prSet presAssocID="{CD20C722-F66F-034F-AB0F-4D9DE5960C49}" presName="level3hierChild" presStyleCnt="0"/>
      <dgm:spPr/>
    </dgm:pt>
    <dgm:pt modelId="{53FC5ED6-ED80-DE40-B8A6-229CC6CEB981}" type="pres">
      <dgm:prSet presAssocID="{9566EFA4-A9D7-0247-94B0-22CCE13A9292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4B6F4C5F-0E76-2B48-8FC7-FAFE351013E1}" type="pres">
      <dgm:prSet presAssocID="{9566EFA4-A9D7-0247-94B0-22CCE13A9292}" presName="connTx" presStyleLbl="parChTrans1D3" presStyleIdx="5" presStyleCnt="7"/>
      <dgm:spPr/>
      <dgm:t>
        <a:bodyPr/>
        <a:lstStyle/>
        <a:p>
          <a:endParaRPr lang="en-US"/>
        </a:p>
      </dgm:t>
    </dgm:pt>
    <dgm:pt modelId="{321998E6-4F69-0743-B9FE-F0B68195B6CF}" type="pres">
      <dgm:prSet presAssocID="{67BB8331-ED4E-AD4C-BED4-861FD0F0D468}" presName="root2" presStyleCnt="0"/>
      <dgm:spPr/>
    </dgm:pt>
    <dgm:pt modelId="{2D6D7030-CA5A-DD48-A7E1-5C702F73AA2C}" type="pres">
      <dgm:prSet presAssocID="{67BB8331-ED4E-AD4C-BED4-861FD0F0D468}" presName="LevelTwoTextNode" presStyleLbl="node3" presStyleIdx="5" presStyleCnt="7" custScaleX="128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693A3C-D1E8-9F47-B5C2-511CE03EF88B}" type="pres">
      <dgm:prSet presAssocID="{67BB8331-ED4E-AD4C-BED4-861FD0F0D468}" presName="level3hierChild" presStyleCnt="0"/>
      <dgm:spPr/>
    </dgm:pt>
    <dgm:pt modelId="{BB5AC45F-82FB-2E4F-A97A-84A96DFBE496}" type="pres">
      <dgm:prSet presAssocID="{E70080A5-87EA-7848-89E6-88F77E826B77}" presName="conn2-1" presStyleLbl="parChTrans1D4" presStyleIdx="2" presStyleCnt="3"/>
      <dgm:spPr/>
      <dgm:t>
        <a:bodyPr/>
        <a:lstStyle/>
        <a:p>
          <a:endParaRPr lang="en-US"/>
        </a:p>
      </dgm:t>
    </dgm:pt>
    <dgm:pt modelId="{1FD08353-8D49-CD42-9ADD-98B943AD0936}" type="pres">
      <dgm:prSet presAssocID="{E70080A5-87EA-7848-89E6-88F77E826B77}" presName="connTx" presStyleLbl="parChTrans1D4" presStyleIdx="2" presStyleCnt="3"/>
      <dgm:spPr/>
      <dgm:t>
        <a:bodyPr/>
        <a:lstStyle/>
        <a:p>
          <a:endParaRPr lang="en-US"/>
        </a:p>
      </dgm:t>
    </dgm:pt>
    <dgm:pt modelId="{973B7F2A-BEB3-3847-9936-BF6801F576D7}" type="pres">
      <dgm:prSet presAssocID="{EB37EB78-98BE-6F4C-BEB3-291E31B3A8B9}" presName="root2" presStyleCnt="0"/>
      <dgm:spPr/>
    </dgm:pt>
    <dgm:pt modelId="{DAAABDD2-940D-6E4D-A500-AF2B839F2AFE}" type="pres">
      <dgm:prSet presAssocID="{EB37EB78-98BE-6F4C-BEB3-291E31B3A8B9}" presName="LevelTwoTextNode" presStyleLbl="node4" presStyleIdx="2" presStyleCnt="3" custScaleX="1294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9199F8-139D-1545-A6B8-9C3324DAE20A}" type="pres">
      <dgm:prSet presAssocID="{EB37EB78-98BE-6F4C-BEB3-291E31B3A8B9}" presName="level3hierChild" presStyleCnt="0"/>
      <dgm:spPr/>
    </dgm:pt>
    <dgm:pt modelId="{868AC5AB-2057-254B-8E41-2139F86A0C58}" type="pres">
      <dgm:prSet presAssocID="{175FA7DA-ED39-4A47-ADD6-24086406838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73E87A16-3E15-7E49-81A6-04B53D571513}" type="pres">
      <dgm:prSet presAssocID="{175FA7DA-ED39-4A47-ADD6-24086406838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53F190F6-068B-4B4E-AF10-BF803DBABEC7}" type="pres">
      <dgm:prSet presAssocID="{98A818C9-5745-EB4D-87F6-E5FAA4E7C72B}" presName="root2" presStyleCnt="0"/>
      <dgm:spPr/>
    </dgm:pt>
    <dgm:pt modelId="{641134B7-DCBF-2048-8EC1-E8AF4C1BC5B9}" type="pres">
      <dgm:prSet presAssocID="{98A818C9-5745-EB4D-87F6-E5FAA4E7C72B}" presName="LevelTwoTextNode" presStyleLbl="node2" presStyleIdx="2" presStyleCnt="3" custScaleX="149512" custScaleY="162688" custLinFactNeighborX="-29043" custLinFactNeighborY="-328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C47FC7-5048-444B-B099-D3D0C28304F5}" type="pres">
      <dgm:prSet presAssocID="{98A818C9-5745-EB4D-87F6-E5FAA4E7C72B}" presName="level3hierChild" presStyleCnt="0"/>
      <dgm:spPr/>
    </dgm:pt>
    <dgm:pt modelId="{FAFE0272-F325-A24A-B39B-745F597F3C74}" type="pres">
      <dgm:prSet presAssocID="{54C6ADD2-8926-F244-87FE-A8C4184A9751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75406BB0-2026-5C49-A3E2-65E1B4B5FF8A}" type="pres">
      <dgm:prSet presAssocID="{54C6ADD2-8926-F244-87FE-A8C4184A9751}" presName="connTx" presStyleLbl="parChTrans1D3" presStyleIdx="6" presStyleCnt="7"/>
      <dgm:spPr/>
      <dgm:t>
        <a:bodyPr/>
        <a:lstStyle/>
        <a:p>
          <a:endParaRPr lang="en-US"/>
        </a:p>
      </dgm:t>
    </dgm:pt>
    <dgm:pt modelId="{435D1A97-0747-C742-A855-CBE854081A95}" type="pres">
      <dgm:prSet presAssocID="{D829E4E2-EDA9-5C4B-B375-47FC36E8184B}" presName="root2" presStyleCnt="0"/>
      <dgm:spPr/>
    </dgm:pt>
    <dgm:pt modelId="{5FC52074-3971-184A-8F60-9D965A300712}" type="pres">
      <dgm:prSet presAssocID="{D829E4E2-EDA9-5C4B-B375-47FC36E8184B}" presName="LevelTwoTextNode" presStyleLbl="node3" presStyleIdx="6" presStyleCnt="7" custScaleX="1285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78D397-49DD-6B46-B229-27FF7B436EB3}" type="pres">
      <dgm:prSet presAssocID="{D829E4E2-EDA9-5C4B-B375-47FC36E8184B}" presName="level3hierChild" presStyleCnt="0"/>
      <dgm:spPr/>
    </dgm:pt>
  </dgm:ptLst>
  <dgm:cxnLst>
    <dgm:cxn modelId="{04D4F784-5B38-5747-812C-19951A549D72}" type="presOf" srcId="{F640F01C-EA30-224C-B595-1B5FF3537AF7}" destId="{5A74399D-32BB-BF46-A6C4-21A6D81D2A96}" srcOrd="1" destOrd="0" presId="urn:microsoft.com/office/officeart/2005/8/layout/hierarchy2"/>
    <dgm:cxn modelId="{64960127-8448-434E-8CED-2DE3C8EEFACD}" type="presOf" srcId="{EB37EB78-98BE-6F4C-BEB3-291E31B3A8B9}" destId="{DAAABDD2-940D-6E4D-A500-AF2B839F2AFE}" srcOrd="0" destOrd="0" presId="urn:microsoft.com/office/officeart/2005/8/layout/hierarchy2"/>
    <dgm:cxn modelId="{EC752844-D205-2F43-9985-336370F0B34A}" type="presOf" srcId="{75213972-A5EC-F444-B86F-48E83C1839CF}" destId="{A72F8A30-C0C9-C142-A588-37D62780F90A}" srcOrd="0" destOrd="0" presId="urn:microsoft.com/office/officeart/2005/8/layout/hierarchy2"/>
    <dgm:cxn modelId="{EF14FB7F-4F3B-F040-B0D3-6206B40F4934}" type="presOf" srcId="{5E4B287D-CA5F-1942-A883-9F7B7F598073}" destId="{72978566-999D-7F48-B2A3-3A797A685A93}" srcOrd="0" destOrd="0" presId="urn:microsoft.com/office/officeart/2005/8/layout/hierarchy2"/>
    <dgm:cxn modelId="{39B45070-D229-9949-9C14-4D42125C6EB0}" type="presOf" srcId="{564C8F63-6523-E745-B36C-F3FF828B4AC6}" destId="{EC61CE41-7607-2E4E-B252-1421D6D6CD1B}" srcOrd="1" destOrd="0" presId="urn:microsoft.com/office/officeart/2005/8/layout/hierarchy2"/>
    <dgm:cxn modelId="{F7C36DB1-5A24-EA47-A14E-36D1A31A86F2}" srcId="{36BB9BCB-7E95-ED4C-BF1E-0D3F8365CDAB}" destId="{98FA20E1-3529-0E4E-B7EB-333D89A434B5}" srcOrd="0" destOrd="0" parTransId="{D24695C5-4DA2-F54E-97E5-4745CCF88416}" sibTransId="{9EF90910-B061-4D42-9F24-68FD5CBFA233}"/>
    <dgm:cxn modelId="{9C49D637-D286-5941-86A3-AA4B71130A9D}" type="presOf" srcId="{D24695C5-4DA2-F54E-97E5-4745CCF88416}" destId="{E1526B49-7C33-5746-BD10-A0A8F8255625}" srcOrd="1" destOrd="0" presId="urn:microsoft.com/office/officeart/2005/8/layout/hierarchy2"/>
    <dgm:cxn modelId="{277B9E42-474B-0043-8E1A-1D091786DFBB}" type="presOf" srcId="{54C6ADD2-8926-F244-87FE-A8C4184A9751}" destId="{FAFE0272-F325-A24A-B39B-745F597F3C74}" srcOrd="0" destOrd="0" presId="urn:microsoft.com/office/officeart/2005/8/layout/hierarchy2"/>
    <dgm:cxn modelId="{65024B50-750A-3148-995A-A0B5445EEA31}" type="presOf" srcId="{B57FE194-0676-2040-AEC8-8F56752904DE}" destId="{505ABD66-B72C-B843-9AED-A24EDD5F394A}" srcOrd="1" destOrd="0" presId="urn:microsoft.com/office/officeart/2005/8/layout/hierarchy2"/>
    <dgm:cxn modelId="{1CCB9ADD-CB06-BE45-940D-F71528F2A062}" srcId="{3D939F61-98E9-2A42-B3BE-274FA865CF39}" destId="{11E8CA9B-D8D6-F54D-B75E-771BC880B37D}" srcOrd="2" destOrd="0" parTransId="{29F91922-78E1-0D49-A7BD-E0D6F0C5B734}" sibTransId="{A25707BD-A30C-6447-A1E4-2E00E44CFF64}"/>
    <dgm:cxn modelId="{79962CCA-FBAB-CF40-B40C-4A60C655D2A1}" srcId="{98A818C9-5745-EB4D-87F6-E5FAA4E7C72B}" destId="{D829E4E2-EDA9-5C4B-B375-47FC36E8184B}" srcOrd="0" destOrd="0" parTransId="{54C6ADD2-8926-F244-87FE-A8C4184A9751}" sibTransId="{93D22BDB-B3F8-4E40-AAB1-A503A2AAAEF8}"/>
    <dgm:cxn modelId="{6A88EA28-15F6-CD41-8D6E-CDAF81FBE14B}" type="presOf" srcId="{98FA20E1-3529-0E4E-B7EB-333D89A434B5}" destId="{50976E21-2D14-504E-819A-686D3D29DAF6}" srcOrd="0" destOrd="0" presId="urn:microsoft.com/office/officeart/2005/8/layout/hierarchy2"/>
    <dgm:cxn modelId="{FAC057E0-0449-2147-A17C-84D7CCACE5CE}" type="presOf" srcId="{8F78DF75-DB8A-944E-A0ED-F38D442C1F1B}" destId="{30CD873B-2FDF-9E46-A736-9F12AB96BD99}" srcOrd="0" destOrd="0" presId="urn:microsoft.com/office/officeart/2005/8/layout/hierarchy2"/>
    <dgm:cxn modelId="{F43EBB02-38A3-CD4A-AA6C-55DD96FA738A}" type="presOf" srcId="{A8C4357C-6252-904C-81B4-EB1FEE511149}" destId="{8D79737E-1D0E-9D44-94F8-D6C450A90D16}" srcOrd="1" destOrd="0" presId="urn:microsoft.com/office/officeart/2005/8/layout/hierarchy2"/>
    <dgm:cxn modelId="{57561BC9-8BC3-E740-960F-DAE9D7E730BE}" srcId="{36BB9BCB-7E95-ED4C-BF1E-0D3F8365CDAB}" destId="{67BB8331-ED4E-AD4C-BED4-861FD0F0D468}" srcOrd="2" destOrd="0" parTransId="{9566EFA4-A9D7-0247-94B0-22CCE13A9292}" sibTransId="{4C436793-7F90-334F-881A-798A863DEEE4}"/>
    <dgm:cxn modelId="{E73C307A-68F2-6043-A15E-5F598FDE5B7A}" type="presOf" srcId="{FFE8B6E5-9A5B-E645-BDB9-52606AC0D174}" destId="{6300BA2D-8DFE-2C45-9462-1A871D09B7CE}" srcOrd="0" destOrd="0" presId="urn:microsoft.com/office/officeart/2005/8/layout/hierarchy2"/>
    <dgm:cxn modelId="{99204055-A8AD-F340-B8AF-01FCBC322871}" type="presOf" srcId="{B0514EC8-721C-874A-8DF5-22BB24F3596A}" destId="{EF84EC7E-307E-4841-A38D-5F9AA9B659C7}" srcOrd="1" destOrd="0" presId="urn:microsoft.com/office/officeart/2005/8/layout/hierarchy2"/>
    <dgm:cxn modelId="{B07F1815-9B84-0A45-BC90-D83AA89FC6FD}" type="presOf" srcId="{B57FE194-0676-2040-AEC8-8F56752904DE}" destId="{7F40BDB1-F6EA-6D41-A90C-B11795D1FF8E}" srcOrd="0" destOrd="0" presId="urn:microsoft.com/office/officeart/2005/8/layout/hierarchy2"/>
    <dgm:cxn modelId="{2D035556-4018-9E48-AD82-C1E1155ECB6A}" type="presOf" srcId="{CD20C722-F66F-034F-AB0F-4D9DE5960C49}" destId="{9772232C-C0CA-6640-A292-8547299770B2}" srcOrd="0" destOrd="0" presId="urn:microsoft.com/office/officeart/2005/8/layout/hierarchy2"/>
    <dgm:cxn modelId="{3F1EC405-15F9-404C-AD40-210824C090C1}" srcId="{3D939F61-98E9-2A42-B3BE-274FA865CF39}" destId="{8F78DF75-DB8A-944E-A0ED-F38D442C1F1B}" srcOrd="1" destOrd="0" parTransId="{F640F01C-EA30-224C-B595-1B5FF3537AF7}" sibTransId="{FF7B5CBA-5515-734C-967D-6801D1AE3387}"/>
    <dgm:cxn modelId="{98A164C1-8E62-6742-9CF0-8CAAE0236696}" type="presOf" srcId="{E1263FBC-CC77-0641-892B-91AA7DA467DD}" destId="{B1551178-8A0A-A241-B9EF-BF98C7B9139B}" srcOrd="0" destOrd="0" presId="urn:microsoft.com/office/officeart/2005/8/layout/hierarchy2"/>
    <dgm:cxn modelId="{1C14CC2B-9A35-3D48-B79C-57C69DA98968}" type="presOf" srcId="{E70080A5-87EA-7848-89E6-88F77E826B77}" destId="{1FD08353-8D49-CD42-9ADD-98B943AD0936}" srcOrd="1" destOrd="0" presId="urn:microsoft.com/office/officeart/2005/8/layout/hierarchy2"/>
    <dgm:cxn modelId="{C7CCE308-2C8A-B245-9A43-DCDEB34110D1}" type="presOf" srcId="{E70080A5-87EA-7848-89E6-88F77E826B77}" destId="{BB5AC45F-82FB-2E4F-A97A-84A96DFBE496}" srcOrd="0" destOrd="0" presId="urn:microsoft.com/office/officeart/2005/8/layout/hierarchy2"/>
    <dgm:cxn modelId="{8276C75E-6A79-E141-B76C-A497CF79B520}" srcId="{3D939F61-98E9-2A42-B3BE-274FA865CF39}" destId="{75213972-A5EC-F444-B86F-48E83C1839CF}" srcOrd="0" destOrd="0" parTransId="{B57FE194-0676-2040-AEC8-8F56752904DE}" sibTransId="{148569A6-3B6D-2849-AA55-C507FEE9A44E}"/>
    <dgm:cxn modelId="{CD10C5A2-E533-C142-8DFB-42F1119E129E}" type="presOf" srcId="{11E8CA9B-D8D6-F54D-B75E-771BC880B37D}" destId="{9D041F15-95B2-6A4C-9CA5-137DB65BB5BE}" srcOrd="0" destOrd="0" presId="urn:microsoft.com/office/officeart/2005/8/layout/hierarchy2"/>
    <dgm:cxn modelId="{18C18A4B-441C-814D-AFBB-4FAD8297FD90}" srcId="{FC511539-FE99-2649-AE2D-2F4E873D5755}" destId="{98A818C9-5745-EB4D-87F6-E5FAA4E7C72B}" srcOrd="2" destOrd="0" parTransId="{175FA7DA-ED39-4A47-ADD6-240864068389}" sibTransId="{63CA9B78-955F-5445-A9B8-4F42A7445225}"/>
    <dgm:cxn modelId="{1876B55F-1CE8-CE4A-BF61-B6DF203816C2}" type="presOf" srcId="{FC511539-FE99-2649-AE2D-2F4E873D5755}" destId="{7399ECAA-30B1-8946-B9CA-65DA29B5A565}" srcOrd="0" destOrd="0" presId="urn:microsoft.com/office/officeart/2005/8/layout/hierarchy2"/>
    <dgm:cxn modelId="{83930320-97A9-224E-A401-18E6A0D71907}" srcId="{FC511539-FE99-2649-AE2D-2F4E873D5755}" destId="{3D939F61-98E9-2A42-B3BE-274FA865CF39}" srcOrd="0" destOrd="0" parTransId="{A8C4357C-6252-904C-81B4-EB1FEE511149}" sibTransId="{D0B00ED1-8889-4A41-A459-2BA7AF2F344B}"/>
    <dgm:cxn modelId="{074E4A21-3ACD-4947-A552-0DF59E99BB82}" type="presOf" srcId="{36BB9BCB-7E95-ED4C-BF1E-0D3F8365CDAB}" destId="{9F533C78-E6D9-844E-8BC8-995004572424}" srcOrd="0" destOrd="0" presId="urn:microsoft.com/office/officeart/2005/8/layout/hierarchy2"/>
    <dgm:cxn modelId="{33F78900-6025-E641-B0FE-1C8C49ED6B05}" type="presOf" srcId="{54C6ADD2-8926-F244-87FE-A8C4184A9751}" destId="{75406BB0-2026-5C49-A3E2-65E1B4B5FF8A}" srcOrd="1" destOrd="0" presId="urn:microsoft.com/office/officeart/2005/8/layout/hierarchy2"/>
    <dgm:cxn modelId="{5E7B0D0C-AC6D-6243-94D5-462A5E069D5D}" srcId="{5E4B287D-CA5F-1942-A883-9F7B7F598073}" destId="{FC511539-FE99-2649-AE2D-2F4E873D5755}" srcOrd="0" destOrd="0" parTransId="{83D056D5-FB1D-724B-87F9-733D0FB61499}" sibTransId="{E7F46020-14C4-3242-AE25-7D28C410B1FE}"/>
    <dgm:cxn modelId="{B93080EB-D7CC-9147-A292-0FD055D8A897}" srcId="{9719032D-1190-FB4D-8D3F-74E134ACF29B}" destId="{CD20C722-F66F-034F-AB0F-4D9DE5960C49}" srcOrd="0" destOrd="0" parTransId="{E1263FBC-CC77-0641-892B-91AA7DA467DD}" sibTransId="{E39B0D15-9190-214E-8FCD-5540A0A933E8}"/>
    <dgm:cxn modelId="{872F2E14-F860-F240-AE19-4759948070DB}" type="presOf" srcId="{9566EFA4-A9D7-0247-94B0-22CCE13A9292}" destId="{4B6F4C5F-0E76-2B48-8FC7-FAFE351013E1}" srcOrd="1" destOrd="0" presId="urn:microsoft.com/office/officeart/2005/8/layout/hierarchy2"/>
    <dgm:cxn modelId="{E8BF2D09-77C5-004F-84EC-BFB95ABA3426}" type="presOf" srcId="{29F91922-78E1-0D49-A7BD-E0D6F0C5B734}" destId="{958659F3-8E42-0348-AA26-5CC8FAF0EC9C}" srcOrd="1" destOrd="0" presId="urn:microsoft.com/office/officeart/2005/8/layout/hierarchy2"/>
    <dgm:cxn modelId="{A707DB8C-380D-1246-831A-B8AAA126CC6A}" type="presOf" srcId="{D829E4E2-EDA9-5C4B-B375-47FC36E8184B}" destId="{5FC52074-3971-184A-8F60-9D965A300712}" srcOrd="0" destOrd="0" presId="urn:microsoft.com/office/officeart/2005/8/layout/hierarchy2"/>
    <dgm:cxn modelId="{83A24106-14D3-FA43-BC27-B30F6DFF0CD4}" srcId="{36BB9BCB-7E95-ED4C-BF1E-0D3F8365CDAB}" destId="{9719032D-1190-FB4D-8D3F-74E134ACF29B}" srcOrd="1" destOrd="0" parTransId="{FFE8B6E5-9A5B-E645-BDB9-52606AC0D174}" sibTransId="{9D231269-AA42-F140-8CBA-CC00CD78EE80}"/>
    <dgm:cxn modelId="{4A09EFCB-E1FD-B44D-BB9C-DFA9C6653E35}" type="presOf" srcId="{F640F01C-EA30-224C-B595-1B5FF3537AF7}" destId="{DC1ECD6F-A8BB-004C-AD9D-C5EC7E931DFA}" srcOrd="0" destOrd="0" presId="urn:microsoft.com/office/officeart/2005/8/layout/hierarchy2"/>
    <dgm:cxn modelId="{B4F7D619-6184-1F4C-B1A2-E3D5E5DA0C2D}" type="presOf" srcId="{B0514EC8-721C-874A-8DF5-22BB24F3596A}" destId="{FA92BD61-5863-DB40-AFAA-EF5C1E4DC42B}" srcOrd="0" destOrd="0" presId="urn:microsoft.com/office/officeart/2005/8/layout/hierarchy2"/>
    <dgm:cxn modelId="{A440AE65-B62D-CD48-91B8-D9672974F2DB}" type="presOf" srcId="{175FA7DA-ED39-4A47-ADD6-240864068389}" destId="{73E87A16-3E15-7E49-81A6-04B53D571513}" srcOrd="1" destOrd="0" presId="urn:microsoft.com/office/officeart/2005/8/layout/hierarchy2"/>
    <dgm:cxn modelId="{30CBB10F-75E0-6842-9EF8-0DC16F0886AC}" srcId="{FC511539-FE99-2649-AE2D-2F4E873D5755}" destId="{36BB9BCB-7E95-ED4C-BF1E-0D3F8365CDAB}" srcOrd="1" destOrd="0" parTransId="{564C8F63-6523-E745-B36C-F3FF828B4AC6}" sibTransId="{73FB8171-7D7E-6A41-B204-E0A6B6BB4D36}"/>
    <dgm:cxn modelId="{AC6428C1-C089-204E-9141-0637916EE311}" type="presOf" srcId="{A8C4357C-6252-904C-81B4-EB1FEE511149}" destId="{C47B2C00-294D-6040-A973-2F670E52EE3D}" srcOrd="0" destOrd="0" presId="urn:microsoft.com/office/officeart/2005/8/layout/hierarchy2"/>
    <dgm:cxn modelId="{2014FA9E-7D3B-3948-8333-275BFF270B86}" type="presOf" srcId="{D04D5EC8-5177-7542-9249-0ED8972574A3}" destId="{7D105803-2479-AB42-B620-9AE6E35303E3}" srcOrd="0" destOrd="0" presId="urn:microsoft.com/office/officeart/2005/8/layout/hierarchy2"/>
    <dgm:cxn modelId="{30633319-DD78-C442-989F-46925C21FEA3}" type="presOf" srcId="{E1263FBC-CC77-0641-892B-91AA7DA467DD}" destId="{9F094BA5-F527-2247-B997-85695BF326EC}" srcOrd="1" destOrd="0" presId="urn:microsoft.com/office/officeart/2005/8/layout/hierarchy2"/>
    <dgm:cxn modelId="{A9BCCD5F-6AC0-F847-88F9-2DA4261E1088}" type="presOf" srcId="{564C8F63-6523-E745-B36C-F3FF828B4AC6}" destId="{D60C73F5-C40B-9E47-9ACA-EA8F29988CCB}" srcOrd="0" destOrd="0" presId="urn:microsoft.com/office/officeart/2005/8/layout/hierarchy2"/>
    <dgm:cxn modelId="{26356E65-49D7-A642-894D-A7B2DB2C7E09}" type="presOf" srcId="{175FA7DA-ED39-4A47-ADD6-240864068389}" destId="{868AC5AB-2057-254B-8E41-2139F86A0C58}" srcOrd="0" destOrd="0" presId="urn:microsoft.com/office/officeart/2005/8/layout/hierarchy2"/>
    <dgm:cxn modelId="{7A4AE3BB-45CD-BA41-A969-581B08958581}" type="presOf" srcId="{3D939F61-98E9-2A42-B3BE-274FA865CF39}" destId="{FCC9AE08-5C7D-184E-9972-1A932FBB7559}" srcOrd="0" destOrd="0" presId="urn:microsoft.com/office/officeart/2005/8/layout/hierarchy2"/>
    <dgm:cxn modelId="{5D97BB45-67A0-4D44-934A-9D0954642431}" type="presOf" srcId="{FFE8B6E5-9A5B-E645-BDB9-52606AC0D174}" destId="{E0396A58-0863-6942-8C96-E49753384F86}" srcOrd="1" destOrd="0" presId="urn:microsoft.com/office/officeart/2005/8/layout/hierarchy2"/>
    <dgm:cxn modelId="{AD5D3773-8467-9445-9352-3249D11B44BC}" type="presOf" srcId="{9719032D-1190-FB4D-8D3F-74E134ACF29B}" destId="{F995C399-2016-804A-9577-8C8F9F8EFBFA}" srcOrd="0" destOrd="0" presId="urn:microsoft.com/office/officeart/2005/8/layout/hierarchy2"/>
    <dgm:cxn modelId="{F8402FD4-A030-1344-8AA9-6390AE1A8E0C}" type="presOf" srcId="{D24695C5-4DA2-F54E-97E5-4745CCF88416}" destId="{0E4D6A8D-C648-1F4A-97D6-1016873CF81A}" srcOrd="0" destOrd="0" presId="urn:microsoft.com/office/officeart/2005/8/layout/hierarchy2"/>
    <dgm:cxn modelId="{CCAC40D2-A3F1-DD43-992B-4F918115395B}" srcId="{67BB8331-ED4E-AD4C-BED4-861FD0F0D468}" destId="{EB37EB78-98BE-6F4C-BEB3-291E31B3A8B9}" srcOrd="0" destOrd="0" parTransId="{E70080A5-87EA-7848-89E6-88F77E826B77}" sibTransId="{18314AC0-B249-A442-8216-1270AC701C4B}"/>
    <dgm:cxn modelId="{F47CE30B-DDEB-D743-8EDA-BDE9D820A538}" type="presOf" srcId="{29F91922-78E1-0D49-A7BD-E0D6F0C5B734}" destId="{B719D5E0-41F6-944B-8A63-16E8E9657AF8}" srcOrd="0" destOrd="0" presId="urn:microsoft.com/office/officeart/2005/8/layout/hierarchy2"/>
    <dgm:cxn modelId="{FB3BD7EA-FAC0-1747-A45E-216D26727DBA}" type="presOf" srcId="{9566EFA4-A9D7-0247-94B0-22CCE13A9292}" destId="{53FC5ED6-ED80-DE40-B8A6-229CC6CEB981}" srcOrd="0" destOrd="0" presId="urn:microsoft.com/office/officeart/2005/8/layout/hierarchy2"/>
    <dgm:cxn modelId="{0F7CE3ED-7A72-0147-971D-2C6FD011B16A}" srcId="{98FA20E1-3529-0E4E-B7EB-333D89A434B5}" destId="{D04D5EC8-5177-7542-9249-0ED8972574A3}" srcOrd="0" destOrd="0" parTransId="{B0514EC8-721C-874A-8DF5-22BB24F3596A}" sibTransId="{F8F2CB1B-D093-984B-8521-79166BF65C4A}"/>
    <dgm:cxn modelId="{5FECE416-F2A7-9846-BD6F-D9DAB3263CC2}" type="presOf" srcId="{67BB8331-ED4E-AD4C-BED4-861FD0F0D468}" destId="{2D6D7030-CA5A-DD48-A7E1-5C702F73AA2C}" srcOrd="0" destOrd="0" presId="urn:microsoft.com/office/officeart/2005/8/layout/hierarchy2"/>
    <dgm:cxn modelId="{FD1D612E-5593-F74D-8592-D8670079C86C}" type="presOf" srcId="{98A818C9-5745-EB4D-87F6-E5FAA4E7C72B}" destId="{641134B7-DCBF-2048-8EC1-E8AF4C1BC5B9}" srcOrd="0" destOrd="0" presId="urn:microsoft.com/office/officeart/2005/8/layout/hierarchy2"/>
    <dgm:cxn modelId="{2159FA9F-3879-634A-9550-DABB0879EE8D}" type="presParOf" srcId="{72978566-999D-7F48-B2A3-3A797A685A93}" destId="{AE59D50E-6ECE-0544-A669-5EC837217DB2}" srcOrd="0" destOrd="0" presId="urn:microsoft.com/office/officeart/2005/8/layout/hierarchy2"/>
    <dgm:cxn modelId="{1A0EB4B1-9272-254C-A4AA-32C5125F8E4C}" type="presParOf" srcId="{AE59D50E-6ECE-0544-A669-5EC837217DB2}" destId="{7399ECAA-30B1-8946-B9CA-65DA29B5A565}" srcOrd="0" destOrd="0" presId="urn:microsoft.com/office/officeart/2005/8/layout/hierarchy2"/>
    <dgm:cxn modelId="{02EBE66E-7DC3-7F4D-86EC-4A5E7BE1B383}" type="presParOf" srcId="{AE59D50E-6ECE-0544-A669-5EC837217DB2}" destId="{E284A47B-9F63-EB4D-8FE2-5226379EB79F}" srcOrd="1" destOrd="0" presId="urn:microsoft.com/office/officeart/2005/8/layout/hierarchy2"/>
    <dgm:cxn modelId="{8CB9E7F3-11A0-D14A-800E-BF56EDF70ACD}" type="presParOf" srcId="{E284A47B-9F63-EB4D-8FE2-5226379EB79F}" destId="{C47B2C00-294D-6040-A973-2F670E52EE3D}" srcOrd="0" destOrd="0" presId="urn:microsoft.com/office/officeart/2005/8/layout/hierarchy2"/>
    <dgm:cxn modelId="{ED99F21F-2C3F-1046-B0B8-2311801E10DD}" type="presParOf" srcId="{C47B2C00-294D-6040-A973-2F670E52EE3D}" destId="{8D79737E-1D0E-9D44-94F8-D6C450A90D16}" srcOrd="0" destOrd="0" presId="urn:microsoft.com/office/officeart/2005/8/layout/hierarchy2"/>
    <dgm:cxn modelId="{103444E3-621B-624D-8444-6C6487F61012}" type="presParOf" srcId="{E284A47B-9F63-EB4D-8FE2-5226379EB79F}" destId="{4BA7C139-A483-8443-8E53-B3D91B55A19A}" srcOrd="1" destOrd="0" presId="urn:microsoft.com/office/officeart/2005/8/layout/hierarchy2"/>
    <dgm:cxn modelId="{36C2481D-ADD4-2747-8A14-1268527380D5}" type="presParOf" srcId="{4BA7C139-A483-8443-8E53-B3D91B55A19A}" destId="{FCC9AE08-5C7D-184E-9972-1A932FBB7559}" srcOrd="0" destOrd="0" presId="urn:microsoft.com/office/officeart/2005/8/layout/hierarchy2"/>
    <dgm:cxn modelId="{0725CA15-A8F1-DD4B-845B-24832D94C720}" type="presParOf" srcId="{4BA7C139-A483-8443-8E53-B3D91B55A19A}" destId="{C53AA0A0-8129-B540-81FA-6EA24643C77C}" srcOrd="1" destOrd="0" presId="urn:microsoft.com/office/officeart/2005/8/layout/hierarchy2"/>
    <dgm:cxn modelId="{5DC4C8B7-2C21-E442-B214-EC9A89758558}" type="presParOf" srcId="{C53AA0A0-8129-B540-81FA-6EA24643C77C}" destId="{7F40BDB1-F6EA-6D41-A90C-B11795D1FF8E}" srcOrd="0" destOrd="0" presId="urn:microsoft.com/office/officeart/2005/8/layout/hierarchy2"/>
    <dgm:cxn modelId="{B3A4EA6D-13F2-7D49-9CD9-8F3BAC2C8E97}" type="presParOf" srcId="{7F40BDB1-F6EA-6D41-A90C-B11795D1FF8E}" destId="{505ABD66-B72C-B843-9AED-A24EDD5F394A}" srcOrd="0" destOrd="0" presId="urn:microsoft.com/office/officeart/2005/8/layout/hierarchy2"/>
    <dgm:cxn modelId="{E58773D1-A45F-3D41-A302-D0A86FE3CA98}" type="presParOf" srcId="{C53AA0A0-8129-B540-81FA-6EA24643C77C}" destId="{D2FCEE78-0693-7849-BF40-51FAA93DEC78}" srcOrd="1" destOrd="0" presId="urn:microsoft.com/office/officeart/2005/8/layout/hierarchy2"/>
    <dgm:cxn modelId="{D524CA28-95DA-D049-9D78-DE6F0EC69DE9}" type="presParOf" srcId="{D2FCEE78-0693-7849-BF40-51FAA93DEC78}" destId="{A72F8A30-C0C9-C142-A588-37D62780F90A}" srcOrd="0" destOrd="0" presId="urn:microsoft.com/office/officeart/2005/8/layout/hierarchy2"/>
    <dgm:cxn modelId="{B5DC39C3-5972-BC4C-B4A9-3F413A756B0F}" type="presParOf" srcId="{D2FCEE78-0693-7849-BF40-51FAA93DEC78}" destId="{21B1BB9D-66B0-534B-A37C-5F24ABE9B379}" srcOrd="1" destOrd="0" presId="urn:microsoft.com/office/officeart/2005/8/layout/hierarchy2"/>
    <dgm:cxn modelId="{9D80A7AC-21C7-2B47-9E87-EB8F378E5594}" type="presParOf" srcId="{C53AA0A0-8129-B540-81FA-6EA24643C77C}" destId="{DC1ECD6F-A8BB-004C-AD9D-C5EC7E931DFA}" srcOrd="2" destOrd="0" presId="urn:microsoft.com/office/officeart/2005/8/layout/hierarchy2"/>
    <dgm:cxn modelId="{CCC21AD2-D348-AC47-A8F7-75F32798BCE0}" type="presParOf" srcId="{DC1ECD6F-A8BB-004C-AD9D-C5EC7E931DFA}" destId="{5A74399D-32BB-BF46-A6C4-21A6D81D2A96}" srcOrd="0" destOrd="0" presId="urn:microsoft.com/office/officeart/2005/8/layout/hierarchy2"/>
    <dgm:cxn modelId="{E4D769AE-A5F4-4D43-BB90-6560F11708D1}" type="presParOf" srcId="{C53AA0A0-8129-B540-81FA-6EA24643C77C}" destId="{B6AA89B3-7A34-B645-A3F2-C8E82C0E1853}" srcOrd="3" destOrd="0" presId="urn:microsoft.com/office/officeart/2005/8/layout/hierarchy2"/>
    <dgm:cxn modelId="{F019390D-4E21-8849-BFB3-21F9DA9D6501}" type="presParOf" srcId="{B6AA89B3-7A34-B645-A3F2-C8E82C0E1853}" destId="{30CD873B-2FDF-9E46-A736-9F12AB96BD99}" srcOrd="0" destOrd="0" presId="urn:microsoft.com/office/officeart/2005/8/layout/hierarchy2"/>
    <dgm:cxn modelId="{893A842E-A06C-F44E-A9DE-11A140784A11}" type="presParOf" srcId="{B6AA89B3-7A34-B645-A3F2-C8E82C0E1853}" destId="{3E6C4903-F550-3A4A-BDBC-A01D4853A91C}" srcOrd="1" destOrd="0" presId="urn:microsoft.com/office/officeart/2005/8/layout/hierarchy2"/>
    <dgm:cxn modelId="{9F875500-260F-9A46-85BD-01C38150AE14}" type="presParOf" srcId="{C53AA0A0-8129-B540-81FA-6EA24643C77C}" destId="{B719D5E0-41F6-944B-8A63-16E8E9657AF8}" srcOrd="4" destOrd="0" presId="urn:microsoft.com/office/officeart/2005/8/layout/hierarchy2"/>
    <dgm:cxn modelId="{069B5676-9315-A04D-BEA6-AE8EFC29548B}" type="presParOf" srcId="{B719D5E0-41F6-944B-8A63-16E8E9657AF8}" destId="{958659F3-8E42-0348-AA26-5CC8FAF0EC9C}" srcOrd="0" destOrd="0" presId="urn:microsoft.com/office/officeart/2005/8/layout/hierarchy2"/>
    <dgm:cxn modelId="{E108F724-2DB6-7440-AB45-820E5151B8BB}" type="presParOf" srcId="{C53AA0A0-8129-B540-81FA-6EA24643C77C}" destId="{5C564625-2B4B-484A-B212-8330795457EF}" srcOrd="5" destOrd="0" presId="urn:microsoft.com/office/officeart/2005/8/layout/hierarchy2"/>
    <dgm:cxn modelId="{7F9909DA-4254-4946-82DA-DF30BC40689A}" type="presParOf" srcId="{5C564625-2B4B-484A-B212-8330795457EF}" destId="{9D041F15-95B2-6A4C-9CA5-137DB65BB5BE}" srcOrd="0" destOrd="0" presId="urn:microsoft.com/office/officeart/2005/8/layout/hierarchy2"/>
    <dgm:cxn modelId="{5E9774F4-B0E7-154F-9678-5893C1BCC4E3}" type="presParOf" srcId="{5C564625-2B4B-484A-B212-8330795457EF}" destId="{A2D575A1-816E-7B49-B5D7-D4FC27C4C53B}" srcOrd="1" destOrd="0" presId="urn:microsoft.com/office/officeart/2005/8/layout/hierarchy2"/>
    <dgm:cxn modelId="{45241CF2-4A52-4747-8D95-CAFC4893D184}" type="presParOf" srcId="{E284A47B-9F63-EB4D-8FE2-5226379EB79F}" destId="{D60C73F5-C40B-9E47-9ACA-EA8F29988CCB}" srcOrd="2" destOrd="0" presId="urn:microsoft.com/office/officeart/2005/8/layout/hierarchy2"/>
    <dgm:cxn modelId="{8321C596-FEAB-F24C-9BCA-C5F02BD29A9A}" type="presParOf" srcId="{D60C73F5-C40B-9E47-9ACA-EA8F29988CCB}" destId="{EC61CE41-7607-2E4E-B252-1421D6D6CD1B}" srcOrd="0" destOrd="0" presId="urn:microsoft.com/office/officeart/2005/8/layout/hierarchy2"/>
    <dgm:cxn modelId="{148F16D2-37BE-3042-8C18-C1D1AF779885}" type="presParOf" srcId="{E284A47B-9F63-EB4D-8FE2-5226379EB79F}" destId="{0EC446B8-C848-E743-A99F-BA07985825CC}" srcOrd="3" destOrd="0" presId="urn:microsoft.com/office/officeart/2005/8/layout/hierarchy2"/>
    <dgm:cxn modelId="{670D4FC0-A838-7444-B842-694FB8B95958}" type="presParOf" srcId="{0EC446B8-C848-E743-A99F-BA07985825CC}" destId="{9F533C78-E6D9-844E-8BC8-995004572424}" srcOrd="0" destOrd="0" presId="urn:microsoft.com/office/officeart/2005/8/layout/hierarchy2"/>
    <dgm:cxn modelId="{102253AE-AEE8-AC42-A7B1-1DF32E6CEBEB}" type="presParOf" srcId="{0EC446B8-C848-E743-A99F-BA07985825CC}" destId="{E7EE2600-6FFF-FD45-BB4C-311545818676}" srcOrd="1" destOrd="0" presId="urn:microsoft.com/office/officeart/2005/8/layout/hierarchy2"/>
    <dgm:cxn modelId="{83F97277-F2D3-704D-9B81-24A97E4F3603}" type="presParOf" srcId="{E7EE2600-6FFF-FD45-BB4C-311545818676}" destId="{0E4D6A8D-C648-1F4A-97D6-1016873CF81A}" srcOrd="0" destOrd="0" presId="urn:microsoft.com/office/officeart/2005/8/layout/hierarchy2"/>
    <dgm:cxn modelId="{CC8402E0-12BC-F744-8006-98884204A32C}" type="presParOf" srcId="{0E4D6A8D-C648-1F4A-97D6-1016873CF81A}" destId="{E1526B49-7C33-5746-BD10-A0A8F8255625}" srcOrd="0" destOrd="0" presId="urn:microsoft.com/office/officeart/2005/8/layout/hierarchy2"/>
    <dgm:cxn modelId="{01266907-FC22-B24F-8A71-ED1BCE6D0FA9}" type="presParOf" srcId="{E7EE2600-6FFF-FD45-BB4C-311545818676}" destId="{40FBC225-A390-4449-A42B-9091EB728F04}" srcOrd="1" destOrd="0" presId="urn:microsoft.com/office/officeart/2005/8/layout/hierarchy2"/>
    <dgm:cxn modelId="{B2EE4A41-B23C-0342-A511-225121972E49}" type="presParOf" srcId="{40FBC225-A390-4449-A42B-9091EB728F04}" destId="{50976E21-2D14-504E-819A-686D3D29DAF6}" srcOrd="0" destOrd="0" presId="urn:microsoft.com/office/officeart/2005/8/layout/hierarchy2"/>
    <dgm:cxn modelId="{07FDCDD8-6B59-7D4F-9909-EF6CEAC2FB27}" type="presParOf" srcId="{40FBC225-A390-4449-A42B-9091EB728F04}" destId="{76AA9BB0-23AF-F24E-9468-1385B8B5485F}" srcOrd="1" destOrd="0" presId="urn:microsoft.com/office/officeart/2005/8/layout/hierarchy2"/>
    <dgm:cxn modelId="{2FEA051E-99A2-E543-9218-10E86396527E}" type="presParOf" srcId="{76AA9BB0-23AF-F24E-9468-1385B8B5485F}" destId="{FA92BD61-5863-DB40-AFAA-EF5C1E4DC42B}" srcOrd="0" destOrd="0" presId="urn:microsoft.com/office/officeart/2005/8/layout/hierarchy2"/>
    <dgm:cxn modelId="{CFB94A12-A844-2B42-8E75-2FA2B9336AE2}" type="presParOf" srcId="{FA92BD61-5863-DB40-AFAA-EF5C1E4DC42B}" destId="{EF84EC7E-307E-4841-A38D-5F9AA9B659C7}" srcOrd="0" destOrd="0" presId="urn:microsoft.com/office/officeart/2005/8/layout/hierarchy2"/>
    <dgm:cxn modelId="{74B8C9E0-5165-9341-9DE3-9DDC099D0C4C}" type="presParOf" srcId="{76AA9BB0-23AF-F24E-9468-1385B8B5485F}" destId="{D12AEF4C-5599-7948-9F21-59354209846A}" srcOrd="1" destOrd="0" presId="urn:microsoft.com/office/officeart/2005/8/layout/hierarchy2"/>
    <dgm:cxn modelId="{688C4188-40D5-314C-B5DB-06F287AEA79D}" type="presParOf" srcId="{D12AEF4C-5599-7948-9F21-59354209846A}" destId="{7D105803-2479-AB42-B620-9AE6E35303E3}" srcOrd="0" destOrd="0" presId="urn:microsoft.com/office/officeart/2005/8/layout/hierarchy2"/>
    <dgm:cxn modelId="{643BD32A-25AA-EA4C-988A-4FA7715D13E8}" type="presParOf" srcId="{D12AEF4C-5599-7948-9F21-59354209846A}" destId="{B6F054CE-3896-2647-9305-34569224407D}" srcOrd="1" destOrd="0" presId="urn:microsoft.com/office/officeart/2005/8/layout/hierarchy2"/>
    <dgm:cxn modelId="{4B441BE0-8B9C-4F48-AB60-E8C5A527FC1E}" type="presParOf" srcId="{E7EE2600-6FFF-FD45-BB4C-311545818676}" destId="{6300BA2D-8DFE-2C45-9462-1A871D09B7CE}" srcOrd="2" destOrd="0" presId="urn:microsoft.com/office/officeart/2005/8/layout/hierarchy2"/>
    <dgm:cxn modelId="{CEB196DC-16E8-3A43-8502-700FE636FA26}" type="presParOf" srcId="{6300BA2D-8DFE-2C45-9462-1A871D09B7CE}" destId="{E0396A58-0863-6942-8C96-E49753384F86}" srcOrd="0" destOrd="0" presId="urn:microsoft.com/office/officeart/2005/8/layout/hierarchy2"/>
    <dgm:cxn modelId="{6D640AF6-AE02-A542-A4DF-15E07C3A7040}" type="presParOf" srcId="{E7EE2600-6FFF-FD45-BB4C-311545818676}" destId="{131CFB9A-5A13-A04E-AA0B-2D356E751444}" srcOrd="3" destOrd="0" presId="urn:microsoft.com/office/officeart/2005/8/layout/hierarchy2"/>
    <dgm:cxn modelId="{5DD2E946-559B-404F-BCE1-76DE19F79052}" type="presParOf" srcId="{131CFB9A-5A13-A04E-AA0B-2D356E751444}" destId="{F995C399-2016-804A-9577-8C8F9F8EFBFA}" srcOrd="0" destOrd="0" presId="urn:microsoft.com/office/officeart/2005/8/layout/hierarchy2"/>
    <dgm:cxn modelId="{FA8FAC4A-555A-B044-A3B7-D3C90FCF8414}" type="presParOf" srcId="{131CFB9A-5A13-A04E-AA0B-2D356E751444}" destId="{735B5FE6-90E9-A442-94BF-A7DDD4FB2C5F}" srcOrd="1" destOrd="0" presId="urn:microsoft.com/office/officeart/2005/8/layout/hierarchy2"/>
    <dgm:cxn modelId="{A8B6936B-DE8D-7D4B-A587-6AEA154CC734}" type="presParOf" srcId="{735B5FE6-90E9-A442-94BF-A7DDD4FB2C5F}" destId="{B1551178-8A0A-A241-B9EF-BF98C7B9139B}" srcOrd="0" destOrd="0" presId="urn:microsoft.com/office/officeart/2005/8/layout/hierarchy2"/>
    <dgm:cxn modelId="{BAC59F70-706F-F043-B5C7-92938333154C}" type="presParOf" srcId="{B1551178-8A0A-A241-B9EF-BF98C7B9139B}" destId="{9F094BA5-F527-2247-B997-85695BF326EC}" srcOrd="0" destOrd="0" presId="urn:microsoft.com/office/officeart/2005/8/layout/hierarchy2"/>
    <dgm:cxn modelId="{10F409F0-E5BD-054E-8916-85522055204B}" type="presParOf" srcId="{735B5FE6-90E9-A442-94BF-A7DDD4FB2C5F}" destId="{83376F93-7868-E942-AB01-061DCFE08798}" srcOrd="1" destOrd="0" presId="urn:microsoft.com/office/officeart/2005/8/layout/hierarchy2"/>
    <dgm:cxn modelId="{0083F7CA-80CE-2244-9FAF-CC6D30997DC4}" type="presParOf" srcId="{83376F93-7868-E942-AB01-061DCFE08798}" destId="{9772232C-C0CA-6640-A292-8547299770B2}" srcOrd="0" destOrd="0" presId="urn:microsoft.com/office/officeart/2005/8/layout/hierarchy2"/>
    <dgm:cxn modelId="{74B21190-C25D-354D-9545-09CDE89A14B1}" type="presParOf" srcId="{83376F93-7868-E942-AB01-061DCFE08798}" destId="{FF41AFD2-782C-7C47-8FB6-3BD5B05341CD}" srcOrd="1" destOrd="0" presId="urn:microsoft.com/office/officeart/2005/8/layout/hierarchy2"/>
    <dgm:cxn modelId="{2A4AA3A9-5E92-5B42-9A35-5E6079ACCE56}" type="presParOf" srcId="{E7EE2600-6FFF-FD45-BB4C-311545818676}" destId="{53FC5ED6-ED80-DE40-B8A6-229CC6CEB981}" srcOrd="4" destOrd="0" presId="urn:microsoft.com/office/officeart/2005/8/layout/hierarchy2"/>
    <dgm:cxn modelId="{312618A5-3A8F-0549-9904-281C6CA4BF68}" type="presParOf" srcId="{53FC5ED6-ED80-DE40-B8A6-229CC6CEB981}" destId="{4B6F4C5F-0E76-2B48-8FC7-FAFE351013E1}" srcOrd="0" destOrd="0" presId="urn:microsoft.com/office/officeart/2005/8/layout/hierarchy2"/>
    <dgm:cxn modelId="{8184708C-F7D0-D94A-ABCD-FEDF9BE66315}" type="presParOf" srcId="{E7EE2600-6FFF-FD45-BB4C-311545818676}" destId="{321998E6-4F69-0743-B9FE-F0B68195B6CF}" srcOrd="5" destOrd="0" presId="urn:microsoft.com/office/officeart/2005/8/layout/hierarchy2"/>
    <dgm:cxn modelId="{23D755BD-AF69-314A-BDCD-06FED2716CF5}" type="presParOf" srcId="{321998E6-4F69-0743-B9FE-F0B68195B6CF}" destId="{2D6D7030-CA5A-DD48-A7E1-5C702F73AA2C}" srcOrd="0" destOrd="0" presId="urn:microsoft.com/office/officeart/2005/8/layout/hierarchy2"/>
    <dgm:cxn modelId="{67C88B98-00C9-F14F-B396-609CD01867F2}" type="presParOf" srcId="{321998E6-4F69-0743-B9FE-F0B68195B6CF}" destId="{F7693A3C-D1E8-9F47-B5C2-511CE03EF88B}" srcOrd="1" destOrd="0" presId="urn:microsoft.com/office/officeart/2005/8/layout/hierarchy2"/>
    <dgm:cxn modelId="{D036051E-73E0-1A40-A3E3-5899E9A709E3}" type="presParOf" srcId="{F7693A3C-D1E8-9F47-B5C2-511CE03EF88B}" destId="{BB5AC45F-82FB-2E4F-A97A-84A96DFBE496}" srcOrd="0" destOrd="0" presId="urn:microsoft.com/office/officeart/2005/8/layout/hierarchy2"/>
    <dgm:cxn modelId="{19FF3452-2CA4-754A-8CD4-9B3404CE4EB7}" type="presParOf" srcId="{BB5AC45F-82FB-2E4F-A97A-84A96DFBE496}" destId="{1FD08353-8D49-CD42-9ADD-98B943AD0936}" srcOrd="0" destOrd="0" presId="urn:microsoft.com/office/officeart/2005/8/layout/hierarchy2"/>
    <dgm:cxn modelId="{C56899F6-2A4F-F84D-8539-A52914E4C104}" type="presParOf" srcId="{F7693A3C-D1E8-9F47-B5C2-511CE03EF88B}" destId="{973B7F2A-BEB3-3847-9936-BF6801F576D7}" srcOrd="1" destOrd="0" presId="urn:microsoft.com/office/officeart/2005/8/layout/hierarchy2"/>
    <dgm:cxn modelId="{017CB8A4-F0E8-1C41-BE7C-C351DE07C44F}" type="presParOf" srcId="{973B7F2A-BEB3-3847-9936-BF6801F576D7}" destId="{DAAABDD2-940D-6E4D-A500-AF2B839F2AFE}" srcOrd="0" destOrd="0" presId="urn:microsoft.com/office/officeart/2005/8/layout/hierarchy2"/>
    <dgm:cxn modelId="{4CCEC18C-EC5E-C74A-A3EA-F8715C487D0F}" type="presParOf" srcId="{973B7F2A-BEB3-3847-9936-BF6801F576D7}" destId="{6A9199F8-139D-1545-A6B8-9C3324DAE20A}" srcOrd="1" destOrd="0" presId="urn:microsoft.com/office/officeart/2005/8/layout/hierarchy2"/>
    <dgm:cxn modelId="{CB29CB54-9D33-214F-9A7B-46A324BA4EB2}" type="presParOf" srcId="{E284A47B-9F63-EB4D-8FE2-5226379EB79F}" destId="{868AC5AB-2057-254B-8E41-2139F86A0C58}" srcOrd="4" destOrd="0" presId="urn:microsoft.com/office/officeart/2005/8/layout/hierarchy2"/>
    <dgm:cxn modelId="{8D54E26F-6909-454F-83DE-863B8AE7BB68}" type="presParOf" srcId="{868AC5AB-2057-254B-8E41-2139F86A0C58}" destId="{73E87A16-3E15-7E49-81A6-04B53D571513}" srcOrd="0" destOrd="0" presId="urn:microsoft.com/office/officeart/2005/8/layout/hierarchy2"/>
    <dgm:cxn modelId="{C4ADCC39-A62E-EF49-AFC5-E7B4D2F7D145}" type="presParOf" srcId="{E284A47B-9F63-EB4D-8FE2-5226379EB79F}" destId="{53F190F6-068B-4B4E-AF10-BF803DBABEC7}" srcOrd="5" destOrd="0" presId="urn:microsoft.com/office/officeart/2005/8/layout/hierarchy2"/>
    <dgm:cxn modelId="{74A1C214-5F9B-9D41-A287-DA9E3DD73720}" type="presParOf" srcId="{53F190F6-068B-4B4E-AF10-BF803DBABEC7}" destId="{641134B7-DCBF-2048-8EC1-E8AF4C1BC5B9}" srcOrd="0" destOrd="0" presId="urn:microsoft.com/office/officeart/2005/8/layout/hierarchy2"/>
    <dgm:cxn modelId="{C0E420D6-BF90-904C-ACE9-77C7A2AC8428}" type="presParOf" srcId="{53F190F6-068B-4B4E-AF10-BF803DBABEC7}" destId="{D9C47FC7-5048-444B-B099-D3D0C28304F5}" srcOrd="1" destOrd="0" presId="urn:microsoft.com/office/officeart/2005/8/layout/hierarchy2"/>
    <dgm:cxn modelId="{F3CC5A59-A091-8144-9F20-B819A507D780}" type="presParOf" srcId="{D9C47FC7-5048-444B-B099-D3D0C28304F5}" destId="{FAFE0272-F325-A24A-B39B-745F597F3C74}" srcOrd="0" destOrd="0" presId="urn:microsoft.com/office/officeart/2005/8/layout/hierarchy2"/>
    <dgm:cxn modelId="{5EF2A604-1F95-7443-A318-1BA417357273}" type="presParOf" srcId="{FAFE0272-F325-A24A-B39B-745F597F3C74}" destId="{75406BB0-2026-5C49-A3E2-65E1B4B5FF8A}" srcOrd="0" destOrd="0" presId="urn:microsoft.com/office/officeart/2005/8/layout/hierarchy2"/>
    <dgm:cxn modelId="{DC5752E0-C3B2-E744-909F-591163BEC776}" type="presParOf" srcId="{D9C47FC7-5048-444B-B099-D3D0C28304F5}" destId="{435D1A97-0747-C742-A855-CBE854081A95}" srcOrd="1" destOrd="0" presId="urn:microsoft.com/office/officeart/2005/8/layout/hierarchy2"/>
    <dgm:cxn modelId="{F03B1A93-C425-4B4D-9C91-E24D43054BC5}" type="presParOf" srcId="{435D1A97-0747-C742-A855-CBE854081A95}" destId="{5FC52074-3971-184A-8F60-9D965A300712}" srcOrd="0" destOrd="0" presId="urn:microsoft.com/office/officeart/2005/8/layout/hierarchy2"/>
    <dgm:cxn modelId="{EB451C8F-D20C-5348-B746-1FC64FC42036}" type="presParOf" srcId="{435D1A97-0747-C742-A855-CBE854081A95}" destId="{8378D397-49DD-6B46-B229-27FF7B436E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EF6027-F0ED-4F6A-809A-F7E5690EDBAB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C02EEA28-F577-455E-8311-11CB2DDF3BE4}">
      <dgm:prSet phldrT="[Text]"/>
      <dgm:spPr>
        <a:solidFill>
          <a:srgbClr val="43BEB9"/>
        </a:solidFill>
      </dgm:spPr>
      <dgm:t>
        <a:bodyPr/>
        <a:lstStyle/>
        <a:p>
          <a:r>
            <a:rPr lang="en-US" b="1" dirty="0"/>
            <a:t>Diabetic Eye Disease: patient to health system  </a:t>
          </a:r>
          <a:r>
            <a:rPr lang="en-US" dirty="0"/>
            <a:t>- end of  2017</a:t>
          </a:r>
        </a:p>
      </dgm:t>
    </dgm:pt>
    <dgm:pt modelId="{B583AF55-3498-4B06-851E-3FA8952269C5}" type="parTrans" cxnId="{1439F466-5008-4AE8-814C-01F4CB0A0D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BC8BF68B-9046-4E79-95AE-93E1840B83CE}" type="sibTrans" cxnId="{1439F466-5008-4AE8-814C-01F4CB0A0DF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EF3C75F-D64A-42C4-B13E-7202E92553E1}">
      <dgm:prSet phldrT="[Text]"/>
      <dgm:spPr/>
      <dgm:t>
        <a:bodyPr/>
        <a:lstStyle/>
        <a:p>
          <a:r>
            <a:rPr lang="en-US" b="1" dirty="0"/>
            <a:t>Retinopathy of Prematurity </a:t>
          </a:r>
          <a:br>
            <a:rPr lang="en-US" b="1" dirty="0"/>
          </a:br>
          <a:r>
            <a:rPr lang="en-US" dirty="0"/>
            <a:t>–2018 </a:t>
          </a:r>
        </a:p>
      </dgm:t>
    </dgm:pt>
    <dgm:pt modelId="{9DF9A784-6D78-4417-844C-3E0EC8AA503B}" type="parTrans" cxnId="{B2E11796-AA17-40A9-B3EC-FA2C257706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B58902-67AB-44ED-B1D3-253974B9A11C}" type="sibTrans" cxnId="{B2E11796-AA17-40A9-B3EC-FA2C2577063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B9A8B42-B4CF-4C0D-BF2B-1D17696C73C5}">
      <dgm:prSet phldrT="[Text]"/>
      <dgm:spPr/>
      <dgm:t>
        <a:bodyPr/>
        <a:lstStyle/>
        <a:p>
          <a:r>
            <a:rPr lang="en-US" b="1" dirty="0"/>
            <a:t>Research Methods in Ophthalmology </a:t>
          </a:r>
          <a:r>
            <a:rPr lang="en-US" dirty="0"/>
            <a:t>-2018</a:t>
          </a:r>
        </a:p>
      </dgm:t>
    </dgm:pt>
    <dgm:pt modelId="{38A01A6A-2D36-49C7-8A5B-113A38D12955}" type="parTrans" cxnId="{3E8F6DF7-5C5D-41DA-A0F6-65DD426A1F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9960CBC-770B-4B49-92AB-D33ED7B27256}" type="sibTrans" cxnId="{3E8F6DF7-5C5D-41DA-A0F6-65DD426A1F2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00C4CD8-2F64-4B83-A8F1-74FC9467BD85}">
      <dgm:prSet phldrT="[Text]"/>
      <dgm:spPr/>
      <dgm:t>
        <a:bodyPr/>
        <a:lstStyle/>
        <a:p>
          <a:r>
            <a:rPr lang="en-US" b="1" dirty="0"/>
            <a:t>Glaucoma </a:t>
          </a:r>
          <a:br>
            <a:rPr lang="en-US" b="1" dirty="0"/>
          </a:br>
          <a:r>
            <a:rPr lang="en-US" dirty="0"/>
            <a:t>– planned for 2019 </a:t>
          </a:r>
        </a:p>
      </dgm:t>
    </dgm:pt>
    <dgm:pt modelId="{7329B98D-9C54-47FF-B0C0-10DB840DB7B5}" type="parTrans" cxnId="{59F255A6-58C0-4A92-A476-8E12EED727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015D9F3-C37C-4184-863A-5F25AB868602}" type="sibTrans" cxnId="{59F255A6-58C0-4A92-A476-8E12EED7279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331A752-9A6B-41AA-AADB-B9284B2DEF48}" type="pres">
      <dgm:prSet presAssocID="{59EF6027-F0ED-4F6A-809A-F7E5690EDBAB}" presName="CompostProcess" presStyleCnt="0">
        <dgm:presLayoutVars>
          <dgm:dir/>
          <dgm:resizeHandles val="exact"/>
        </dgm:presLayoutVars>
      </dgm:prSet>
      <dgm:spPr/>
    </dgm:pt>
    <dgm:pt modelId="{70DADC7D-F6B8-486C-9E76-9D56D83EAFCF}" type="pres">
      <dgm:prSet presAssocID="{59EF6027-F0ED-4F6A-809A-F7E5690EDBAB}" presName="arrow" presStyleLbl="bgShp" presStyleIdx="0" presStyleCnt="1"/>
      <dgm:spPr>
        <a:solidFill>
          <a:srgbClr val="FFD966"/>
        </a:solidFill>
      </dgm:spPr>
    </dgm:pt>
    <dgm:pt modelId="{2D7837E6-1C48-405E-8B0A-2D332C0FF6CA}" type="pres">
      <dgm:prSet presAssocID="{59EF6027-F0ED-4F6A-809A-F7E5690EDBAB}" presName="linearProcess" presStyleCnt="0"/>
      <dgm:spPr/>
    </dgm:pt>
    <dgm:pt modelId="{2B6E2B1C-4D7E-411F-9B6D-81A8226B2BC7}" type="pres">
      <dgm:prSet presAssocID="{C02EEA28-F577-455E-8311-11CB2DDF3BE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ACB9F-86B5-4D86-B1CF-A44782D6E129}" type="pres">
      <dgm:prSet presAssocID="{BC8BF68B-9046-4E79-95AE-93E1840B83CE}" presName="sibTrans" presStyleCnt="0"/>
      <dgm:spPr/>
    </dgm:pt>
    <dgm:pt modelId="{5B648F3F-DDF2-4B5C-B870-662E1446EA77}" type="pres">
      <dgm:prSet presAssocID="{0EF3C75F-D64A-42C4-B13E-7202E92553E1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660E3-CD65-4510-AD9A-9904B9771F18}" type="pres">
      <dgm:prSet presAssocID="{F5B58902-67AB-44ED-B1D3-253974B9A11C}" presName="sibTrans" presStyleCnt="0"/>
      <dgm:spPr/>
    </dgm:pt>
    <dgm:pt modelId="{0F7854CF-F6FA-424C-8827-3B201A28B26A}" type="pres">
      <dgm:prSet presAssocID="{9B9A8B42-B4CF-4C0D-BF2B-1D17696C73C5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43DE27-DFEA-48B3-8E12-15873F769A0F}" type="pres">
      <dgm:prSet presAssocID="{19960CBC-770B-4B49-92AB-D33ED7B27256}" presName="sibTrans" presStyleCnt="0"/>
      <dgm:spPr/>
    </dgm:pt>
    <dgm:pt modelId="{A2C0B61F-79BB-41B4-BE2B-9D954484832F}" type="pres">
      <dgm:prSet presAssocID="{100C4CD8-2F64-4B83-A8F1-74FC9467BD8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E11796-AA17-40A9-B3EC-FA2C25770630}" srcId="{59EF6027-F0ED-4F6A-809A-F7E5690EDBAB}" destId="{0EF3C75F-D64A-42C4-B13E-7202E92553E1}" srcOrd="1" destOrd="0" parTransId="{9DF9A784-6D78-4417-844C-3E0EC8AA503B}" sibTransId="{F5B58902-67AB-44ED-B1D3-253974B9A11C}"/>
    <dgm:cxn modelId="{3E8F6DF7-5C5D-41DA-A0F6-65DD426A1F26}" srcId="{59EF6027-F0ED-4F6A-809A-F7E5690EDBAB}" destId="{9B9A8B42-B4CF-4C0D-BF2B-1D17696C73C5}" srcOrd="2" destOrd="0" parTransId="{38A01A6A-2D36-49C7-8A5B-113A38D12955}" sibTransId="{19960CBC-770B-4B49-92AB-D33ED7B27256}"/>
    <dgm:cxn modelId="{8BAB4372-4432-4B51-89D7-C30C5BCC05A9}" type="presOf" srcId="{9B9A8B42-B4CF-4C0D-BF2B-1D17696C73C5}" destId="{0F7854CF-F6FA-424C-8827-3B201A28B26A}" srcOrd="0" destOrd="0" presId="urn:microsoft.com/office/officeart/2005/8/layout/hProcess9"/>
    <dgm:cxn modelId="{FAC47916-D203-4C26-B235-306944C7C27A}" type="presOf" srcId="{100C4CD8-2F64-4B83-A8F1-74FC9467BD85}" destId="{A2C0B61F-79BB-41B4-BE2B-9D954484832F}" srcOrd="0" destOrd="0" presId="urn:microsoft.com/office/officeart/2005/8/layout/hProcess9"/>
    <dgm:cxn modelId="{1439F466-5008-4AE8-814C-01F4CB0A0DFE}" srcId="{59EF6027-F0ED-4F6A-809A-F7E5690EDBAB}" destId="{C02EEA28-F577-455E-8311-11CB2DDF3BE4}" srcOrd="0" destOrd="0" parTransId="{B583AF55-3498-4B06-851E-3FA8952269C5}" sibTransId="{BC8BF68B-9046-4E79-95AE-93E1840B83CE}"/>
    <dgm:cxn modelId="{2D102692-0870-4310-A490-052755E0CFFF}" type="presOf" srcId="{C02EEA28-F577-455E-8311-11CB2DDF3BE4}" destId="{2B6E2B1C-4D7E-411F-9B6D-81A8226B2BC7}" srcOrd="0" destOrd="0" presId="urn:microsoft.com/office/officeart/2005/8/layout/hProcess9"/>
    <dgm:cxn modelId="{EFFC9D85-FA6B-4F1A-953F-6AD695A88120}" type="presOf" srcId="{0EF3C75F-D64A-42C4-B13E-7202E92553E1}" destId="{5B648F3F-DDF2-4B5C-B870-662E1446EA77}" srcOrd="0" destOrd="0" presId="urn:microsoft.com/office/officeart/2005/8/layout/hProcess9"/>
    <dgm:cxn modelId="{F60713D0-7316-4DDB-9D57-A193BD2084E2}" type="presOf" srcId="{59EF6027-F0ED-4F6A-809A-F7E5690EDBAB}" destId="{1331A752-9A6B-41AA-AADB-B9284B2DEF48}" srcOrd="0" destOrd="0" presId="urn:microsoft.com/office/officeart/2005/8/layout/hProcess9"/>
    <dgm:cxn modelId="{59F255A6-58C0-4A92-A476-8E12EED72792}" srcId="{59EF6027-F0ED-4F6A-809A-F7E5690EDBAB}" destId="{100C4CD8-2F64-4B83-A8F1-74FC9467BD85}" srcOrd="3" destOrd="0" parTransId="{7329B98D-9C54-47FF-B0C0-10DB840DB7B5}" sibTransId="{7015D9F3-C37C-4184-863A-5F25AB868602}"/>
    <dgm:cxn modelId="{B45AFC0B-CA99-461E-99B9-ED3AE97B24BA}" type="presParOf" srcId="{1331A752-9A6B-41AA-AADB-B9284B2DEF48}" destId="{70DADC7D-F6B8-486C-9E76-9D56D83EAFCF}" srcOrd="0" destOrd="0" presId="urn:microsoft.com/office/officeart/2005/8/layout/hProcess9"/>
    <dgm:cxn modelId="{4BEAB5E1-3EFF-45CE-A771-A6409DCF190D}" type="presParOf" srcId="{1331A752-9A6B-41AA-AADB-B9284B2DEF48}" destId="{2D7837E6-1C48-405E-8B0A-2D332C0FF6CA}" srcOrd="1" destOrd="0" presId="urn:microsoft.com/office/officeart/2005/8/layout/hProcess9"/>
    <dgm:cxn modelId="{41F82BA3-D7E2-44E2-A484-7A9E2E05DF8E}" type="presParOf" srcId="{2D7837E6-1C48-405E-8B0A-2D332C0FF6CA}" destId="{2B6E2B1C-4D7E-411F-9B6D-81A8226B2BC7}" srcOrd="0" destOrd="0" presId="urn:microsoft.com/office/officeart/2005/8/layout/hProcess9"/>
    <dgm:cxn modelId="{B94F9223-5DF5-434F-90D8-6DF859126833}" type="presParOf" srcId="{2D7837E6-1C48-405E-8B0A-2D332C0FF6CA}" destId="{012ACB9F-86B5-4D86-B1CF-A44782D6E129}" srcOrd="1" destOrd="0" presId="urn:microsoft.com/office/officeart/2005/8/layout/hProcess9"/>
    <dgm:cxn modelId="{BF760998-1F1D-42B4-A1F6-44D2524030FC}" type="presParOf" srcId="{2D7837E6-1C48-405E-8B0A-2D332C0FF6CA}" destId="{5B648F3F-DDF2-4B5C-B870-662E1446EA77}" srcOrd="2" destOrd="0" presId="urn:microsoft.com/office/officeart/2005/8/layout/hProcess9"/>
    <dgm:cxn modelId="{592DFC8B-59F6-4B98-8DA0-56E14D236578}" type="presParOf" srcId="{2D7837E6-1C48-405E-8B0A-2D332C0FF6CA}" destId="{AE0660E3-CD65-4510-AD9A-9904B9771F18}" srcOrd="3" destOrd="0" presId="urn:microsoft.com/office/officeart/2005/8/layout/hProcess9"/>
    <dgm:cxn modelId="{3F90BACB-5B20-42B8-84E6-7D48DF821338}" type="presParOf" srcId="{2D7837E6-1C48-405E-8B0A-2D332C0FF6CA}" destId="{0F7854CF-F6FA-424C-8827-3B201A28B26A}" srcOrd="4" destOrd="0" presId="urn:microsoft.com/office/officeart/2005/8/layout/hProcess9"/>
    <dgm:cxn modelId="{F1893846-BEED-4A58-AE9E-85C484FC7C58}" type="presParOf" srcId="{2D7837E6-1C48-405E-8B0A-2D332C0FF6CA}" destId="{9643DE27-DFEA-48B3-8E12-15873F769A0F}" srcOrd="5" destOrd="0" presId="urn:microsoft.com/office/officeart/2005/8/layout/hProcess9"/>
    <dgm:cxn modelId="{72DCA701-A92B-4926-94F1-3B7623A73241}" type="presParOf" srcId="{2D7837E6-1C48-405E-8B0A-2D332C0FF6CA}" destId="{A2C0B61F-79BB-41B4-BE2B-9D954484832F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F35AE-6D32-354A-AAB4-A9379E10E1A5}">
      <dsp:nvSpPr>
        <dsp:cNvPr id="0" name=""/>
        <dsp:cNvSpPr/>
      </dsp:nvSpPr>
      <dsp:spPr>
        <a:xfrm rot="5400000">
          <a:off x="5916610" y="-2777222"/>
          <a:ext cx="1376816" cy="7280679"/>
        </a:xfrm>
        <a:prstGeom prst="round2SameRect">
          <a:avLst/>
        </a:prstGeom>
        <a:solidFill>
          <a:srgbClr val="FFD966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Open = use, reuse, share, adapt no / limited restrictions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Online in public domain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Unlimited participants </a:t>
          </a:r>
        </a:p>
      </dsp:txBody>
      <dsp:txXfrm rot="-5400000">
        <a:off x="2964679" y="241920"/>
        <a:ext cx="7213468" cy="1242394"/>
      </dsp:txXfrm>
    </dsp:sp>
    <dsp:sp modelId="{B274FFC6-21EC-C949-9F35-411E237FE8DC}">
      <dsp:nvSpPr>
        <dsp:cNvPr id="0" name=""/>
        <dsp:cNvSpPr/>
      </dsp:nvSpPr>
      <dsp:spPr>
        <a:xfrm>
          <a:off x="0" y="0"/>
          <a:ext cx="2963403" cy="1721020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182880" rIns="365760" bIns="182880" numCol="1" spcCol="1270" anchor="ctr" anchorCtr="0">
          <a:noAutofit/>
        </a:bodyPr>
        <a:lstStyle/>
        <a:p>
          <a:pPr lvl="0" algn="ctr" defTabSz="4267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600" kern="12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</a:p>
      </dsp:txBody>
      <dsp:txXfrm>
        <a:off x="84013" y="84013"/>
        <a:ext cx="2795377" cy="1552994"/>
      </dsp:txXfrm>
    </dsp:sp>
    <dsp:sp modelId="{87D46E6C-DDC5-1048-A22F-294EA609B8BD}">
      <dsp:nvSpPr>
        <dsp:cNvPr id="0" name=""/>
        <dsp:cNvSpPr/>
      </dsp:nvSpPr>
      <dsp:spPr>
        <a:xfrm rot="5400000">
          <a:off x="5736790" y="-993364"/>
          <a:ext cx="1692478" cy="73271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Content and curriculum driven </a:t>
          </a:r>
          <a:r>
            <a:rPr lang="en-US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,educator supported 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Multi mode teaching methods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Learning through activities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Student centered – self regulated – self paced 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Personalised – Formative assessment  </a:t>
          </a:r>
        </a:p>
      </dsp:txBody>
      <dsp:txXfrm rot="-5400000">
        <a:off x="2919476" y="1906570"/>
        <a:ext cx="7244487" cy="1527238"/>
      </dsp:txXfrm>
    </dsp:sp>
    <dsp:sp modelId="{54648476-CC93-0747-B361-3E2B6CE9DADC}">
      <dsp:nvSpPr>
        <dsp:cNvPr id="0" name=""/>
        <dsp:cNvSpPr/>
      </dsp:nvSpPr>
      <dsp:spPr>
        <a:xfrm>
          <a:off x="1275" y="1831346"/>
          <a:ext cx="2918200" cy="1721020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182880" rIns="365760" bIns="182880" numCol="1" spcCol="1270" anchor="ctr" anchorCtr="0">
          <a:noAutofit/>
        </a:bodyPr>
        <a:lstStyle/>
        <a:p>
          <a:pPr lvl="0" algn="ctr" defTabSz="4267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9600" kern="1200" dirty="0">
              <a:latin typeface="Calibri" panose="020F0502020204030204" pitchFamily="34" charset="0"/>
              <a:cs typeface="Calibri" panose="020F0502020204030204" pitchFamily="34" charset="0"/>
            </a:rPr>
            <a:t>E</a:t>
          </a:r>
        </a:p>
      </dsp:txBody>
      <dsp:txXfrm>
        <a:off x="85288" y="1915359"/>
        <a:ext cx="2750174" cy="1552994"/>
      </dsp:txXfrm>
    </dsp:sp>
    <dsp:sp modelId="{9CF3BA98-F6C7-344F-945D-68105015615E}">
      <dsp:nvSpPr>
        <dsp:cNvPr id="0" name=""/>
        <dsp:cNvSpPr/>
      </dsp:nvSpPr>
      <dsp:spPr>
        <a:xfrm rot="5400000">
          <a:off x="5337263" y="1408674"/>
          <a:ext cx="1376816" cy="6137172"/>
        </a:xfrm>
        <a:prstGeom prst="round2SameRect">
          <a:avLst/>
        </a:prstGeom>
        <a:solidFill>
          <a:schemeClr val="accent3">
            <a:lumMod val="40000"/>
            <a:lumOff val="6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Adaptive – as a whole , in sections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Reuse, retain, revise, remix , redistribute </a:t>
          </a:r>
          <a:endParaRPr lang="en-US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>
              <a:latin typeface="Calibri" panose="020F0502020204030204" pitchFamily="34" charset="0"/>
              <a:cs typeface="Calibri" panose="020F0502020204030204" pitchFamily="34" charset="0"/>
            </a:rPr>
            <a:t>Contribute to other projects </a:t>
          </a:r>
        </a:p>
      </dsp:txBody>
      <dsp:txXfrm rot="-5400000">
        <a:off x="2957086" y="3856063"/>
        <a:ext cx="6069961" cy="1242394"/>
      </dsp:txXfrm>
    </dsp:sp>
    <dsp:sp modelId="{B0C6AA5F-0C02-3344-A87F-4746B885B95F}">
      <dsp:nvSpPr>
        <dsp:cNvPr id="0" name=""/>
        <dsp:cNvSpPr/>
      </dsp:nvSpPr>
      <dsp:spPr>
        <a:xfrm>
          <a:off x="1275" y="3616750"/>
          <a:ext cx="2955810" cy="1721020"/>
        </a:xfrm>
        <a:prstGeom prst="roundRect">
          <a:avLst/>
        </a:prstGeom>
        <a:solidFill>
          <a:schemeClr val="accent3">
            <a:lumMod val="75000"/>
            <a:alpha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5760" tIns="182880" rIns="365760" bIns="182880" numCol="1" spcCol="1270" anchor="ctr" anchorCtr="0">
          <a:noAutofit/>
        </a:bodyPr>
        <a:lstStyle/>
        <a:p>
          <a:pPr lvl="0" algn="ctr" defTabSz="4267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9600" kern="1200" dirty="0">
              <a:latin typeface="Calibri" panose="020F0502020204030204" pitchFamily="34" charset="0"/>
              <a:cs typeface="Calibri" panose="020F0502020204030204" pitchFamily="34" charset="0"/>
            </a:rPr>
            <a:t>R</a:t>
          </a:r>
        </a:p>
      </dsp:txBody>
      <dsp:txXfrm>
        <a:off x="85288" y="3700763"/>
        <a:ext cx="2787784" cy="15529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9ECAA-30B1-8946-B9CA-65DA29B5A565}">
      <dsp:nvSpPr>
        <dsp:cNvPr id="0" name=""/>
        <dsp:cNvSpPr/>
      </dsp:nvSpPr>
      <dsp:spPr>
        <a:xfrm>
          <a:off x="0" y="2206483"/>
          <a:ext cx="1836072" cy="98581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>
              <a:solidFill>
                <a:schemeClr val="bg1"/>
              </a:solidFill>
              <a:latin typeface="+mn-lt"/>
            </a:rPr>
            <a:t>Open </a:t>
          </a:r>
          <a:br>
            <a:rPr lang="en-US" sz="2100" b="1" kern="1200" dirty="0">
              <a:solidFill>
                <a:schemeClr val="bg1"/>
              </a:solidFill>
              <a:latin typeface="+mn-lt"/>
            </a:rPr>
          </a:br>
          <a:r>
            <a:rPr lang="en-US" sz="2100" b="1" kern="1200" dirty="0">
              <a:solidFill>
                <a:schemeClr val="bg1"/>
              </a:solidFill>
              <a:latin typeface="+mn-lt"/>
            </a:rPr>
            <a:t>Education </a:t>
          </a:r>
        </a:p>
      </dsp:txBody>
      <dsp:txXfrm>
        <a:off x="28874" y="2235357"/>
        <a:ext cx="1778324" cy="928069"/>
      </dsp:txXfrm>
    </dsp:sp>
    <dsp:sp modelId="{C47B2C00-294D-6040-A973-2F670E52EE3D}">
      <dsp:nvSpPr>
        <dsp:cNvPr id="0" name=""/>
        <dsp:cNvSpPr/>
      </dsp:nvSpPr>
      <dsp:spPr>
        <a:xfrm rot="18153373">
          <a:off x="1348741" y="1799126"/>
          <a:ext cx="2110239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2110239" y="10942"/>
              </a:lnTo>
            </a:path>
          </a:pathLst>
        </a:custGeom>
        <a:noFill/>
        <a:ln w="2222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n-lt"/>
          </a:endParaRPr>
        </a:p>
      </dsp:txBody>
      <dsp:txXfrm>
        <a:off x="2351105" y="1757313"/>
        <a:ext cx="105511" cy="105511"/>
      </dsp:txXfrm>
    </dsp:sp>
    <dsp:sp modelId="{FCC9AE08-5C7D-184E-9972-1A932FBB7559}">
      <dsp:nvSpPr>
        <dsp:cNvPr id="0" name=""/>
        <dsp:cNvSpPr/>
      </dsp:nvSpPr>
      <dsp:spPr>
        <a:xfrm>
          <a:off x="2971649" y="572401"/>
          <a:ext cx="2083272" cy="696690"/>
        </a:xfrm>
        <a:prstGeom prst="roundRect">
          <a:avLst>
            <a:gd name="adj" fmla="val 10000"/>
          </a:avLst>
        </a:prstGeom>
        <a:solidFill>
          <a:srgbClr val="69B7B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n-lt"/>
            </a:rPr>
            <a:t>Individual </a:t>
          </a:r>
        </a:p>
      </dsp:txBody>
      <dsp:txXfrm>
        <a:off x="2992054" y="592806"/>
        <a:ext cx="2042462" cy="655880"/>
      </dsp:txXfrm>
    </dsp:sp>
    <dsp:sp modelId="{7F40BDB1-F6EA-6D41-A90C-B11795D1FF8E}">
      <dsp:nvSpPr>
        <dsp:cNvPr id="0" name=""/>
        <dsp:cNvSpPr/>
      </dsp:nvSpPr>
      <dsp:spPr>
        <a:xfrm rot="19741922">
          <a:off x="4976179" y="625561"/>
          <a:ext cx="1104802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104802" y="10942"/>
              </a:lnTo>
            </a:path>
          </a:pathLst>
        </a:custGeom>
        <a:noFill/>
        <a:ln w="6350" cap="flat" cmpd="sng" algn="ctr">
          <a:solidFill>
            <a:srgbClr val="69B7B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</a:endParaRPr>
        </a:p>
      </dsp:txBody>
      <dsp:txXfrm>
        <a:off x="5500960" y="608884"/>
        <a:ext cx="55240" cy="55240"/>
      </dsp:txXfrm>
    </dsp:sp>
    <dsp:sp modelId="{A72F8A30-C0C9-C142-A588-37D62780F90A}">
      <dsp:nvSpPr>
        <dsp:cNvPr id="0" name=""/>
        <dsp:cNvSpPr/>
      </dsp:nvSpPr>
      <dsp:spPr>
        <a:xfrm>
          <a:off x="6002240" y="3916"/>
          <a:ext cx="1790955" cy="69669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tx1"/>
              </a:solidFill>
              <a:latin typeface="+mn-lt"/>
            </a:rPr>
            <a:t>Full</a:t>
          </a:r>
          <a:r>
            <a:rPr lang="en-US" sz="2000" kern="1200" baseline="0" dirty="0">
              <a:solidFill>
                <a:schemeClr val="tx1"/>
              </a:solidFill>
              <a:latin typeface="+mn-lt"/>
            </a:rPr>
            <a:t> course </a:t>
          </a:r>
          <a:endParaRPr lang="en-US" sz="2000" kern="1200" dirty="0">
            <a:solidFill>
              <a:schemeClr val="tx1"/>
            </a:solidFill>
            <a:latin typeface="+mn-lt"/>
          </a:endParaRPr>
        </a:p>
      </dsp:txBody>
      <dsp:txXfrm>
        <a:off x="6022645" y="24321"/>
        <a:ext cx="1750145" cy="655880"/>
      </dsp:txXfrm>
    </dsp:sp>
    <dsp:sp modelId="{DC1ECD6F-A8BB-004C-AD9D-C5EC7E931DFA}">
      <dsp:nvSpPr>
        <dsp:cNvPr id="0" name=""/>
        <dsp:cNvSpPr/>
      </dsp:nvSpPr>
      <dsp:spPr>
        <a:xfrm rot="2821243">
          <a:off x="4833795" y="1418110"/>
          <a:ext cx="1389571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389571" y="10942"/>
              </a:lnTo>
            </a:path>
          </a:pathLst>
        </a:custGeom>
        <a:noFill/>
        <a:ln w="6350" cap="flat" cmpd="sng" algn="ctr">
          <a:solidFill>
            <a:srgbClr val="69B7B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</a:endParaRPr>
        </a:p>
      </dsp:txBody>
      <dsp:txXfrm>
        <a:off x="5493841" y="1394313"/>
        <a:ext cx="69478" cy="69478"/>
      </dsp:txXfrm>
    </dsp:sp>
    <dsp:sp modelId="{30CD873B-2FDF-9E46-A736-9F12AB96BD99}">
      <dsp:nvSpPr>
        <dsp:cNvPr id="0" name=""/>
        <dsp:cNvSpPr/>
      </dsp:nvSpPr>
      <dsp:spPr>
        <a:xfrm>
          <a:off x="6002240" y="1589012"/>
          <a:ext cx="1790955" cy="69669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+mn-lt"/>
            </a:rPr>
            <a:t>Add to CV / CPD / Accreditation </a:t>
          </a:r>
        </a:p>
      </dsp:txBody>
      <dsp:txXfrm>
        <a:off x="6022645" y="1609417"/>
        <a:ext cx="1750145" cy="655880"/>
      </dsp:txXfrm>
    </dsp:sp>
    <dsp:sp modelId="{B719D5E0-41F6-944B-8A63-16E8E9657AF8}">
      <dsp:nvSpPr>
        <dsp:cNvPr id="0" name=""/>
        <dsp:cNvSpPr/>
      </dsp:nvSpPr>
      <dsp:spPr>
        <a:xfrm rot="767339">
          <a:off x="5042718" y="1018697"/>
          <a:ext cx="983848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983848" y="10942"/>
              </a:lnTo>
            </a:path>
          </a:pathLst>
        </a:custGeom>
        <a:noFill/>
        <a:ln w="6350" cap="flat" cmpd="sng" algn="ctr">
          <a:solidFill>
            <a:srgbClr val="69B7B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</a:endParaRPr>
        </a:p>
      </dsp:txBody>
      <dsp:txXfrm>
        <a:off x="5510046" y="1005043"/>
        <a:ext cx="49192" cy="49192"/>
      </dsp:txXfrm>
    </dsp:sp>
    <dsp:sp modelId="{9D041F15-95B2-6A4C-9CA5-137DB65BB5BE}">
      <dsp:nvSpPr>
        <dsp:cNvPr id="0" name=""/>
        <dsp:cNvSpPr/>
      </dsp:nvSpPr>
      <dsp:spPr>
        <a:xfrm>
          <a:off x="6014362" y="790187"/>
          <a:ext cx="1790955" cy="696690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+mn-lt"/>
            </a:rPr>
            <a:t>Pick and choose content </a:t>
          </a:r>
        </a:p>
      </dsp:txBody>
      <dsp:txXfrm>
        <a:off x="6034767" y="810592"/>
        <a:ext cx="1750145" cy="655880"/>
      </dsp:txXfrm>
    </dsp:sp>
    <dsp:sp modelId="{D60C73F5-C40B-9E47-9ACA-EA8F29988CCB}">
      <dsp:nvSpPr>
        <dsp:cNvPr id="0" name=""/>
        <dsp:cNvSpPr/>
      </dsp:nvSpPr>
      <dsp:spPr>
        <a:xfrm rot="21467339">
          <a:off x="1835669" y="2667565"/>
          <a:ext cx="1082597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082597" y="1094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</a:endParaRPr>
        </a:p>
      </dsp:txBody>
      <dsp:txXfrm>
        <a:off x="2349903" y="2651443"/>
        <a:ext cx="54129" cy="54129"/>
      </dsp:txXfrm>
    </dsp:sp>
    <dsp:sp modelId="{9F533C78-E6D9-844E-8BC8-995004572424}">
      <dsp:nvSpPr>
        <dsp:cNvPr id="0" name=""/>
        <dsp:cNvSpPr/>
      </dsp:nvSpPr>
      <dsp:spPr>
        <a:xfrm>
          <a:off x="2917864" y="2309279"/>
          <a:ext cx="2083272" cy="696690"/>
        </a:xfrm>
        <a:prstGeom prst="roundRect">
          <a:avLst>
            <a:gd name="adj" fmla="val 10000"/>
          </a:avLst>
        </a:prstGeom>
        <a:solidFill>
          <a:srgbClr val="FFD966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Educators </a:t>
          </a:r>
        </a:p>
      </dsp:txBody>
      <dsp:txXfrm>
        <a:off x="2938269" y="2329684"/>
        <a:ext cx="2042462" cy="655880"/>
      </dsp:txXfrm>
    </dsp:sp>
    <dsp:sp modelId="{0E4D6A8D-C648-1F4A-97D6-1016873CF81A}">
      <dsp:nvSpPr>
        <dsp:cNvPr id="0" name=""/>
        <dsp:cNvSpPr/>
      </dsp:nvSpPr>
      <dsp:spPr>
        <a:xfrm rot="336206">
          <a:off x="4998734" y="2695792"/>
          <a:ext cx="1005909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005909" y="10942"/>
              </a:lnTo>
            </a:path>
          </a:pathLst>
        </a:custGeom>
        <a:noFill/>
        <a:ln w="6350" cap="flat" cmpd="sng" algn="ctr">
          <a:solidFill>
            <a:srgbClr val="98282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</a:endParaRPr>
        </a:p>
      </dsp:txBody>
      <dsp:txXfrm>
        <a:off x="5476541" y="2681587"/>
        <a:ext cx="50295" cy="50295"/>
      </dsp:txXfrm>
    </dsp:sp>
    <dsp:sp modelId="{50976E21-2D14-504E-819A-686D3D29DAF6}">
      <dsp:nvSpPr>
        <dsp:cNvPr id="0" name=""/>
        <dsp:cNvSpPr/>
      </dsp:nvSpPr>
      <dsp:spPr>
        <a:xfrm>
          <a:off x="6002240" y="2407499"/>
          <a:ext cx="1790955" cy="69669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+mn-lt"/>
            </a:rPr>
            <a:t>Add to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+mn-lt"/>
            </a:rPr>
            <a:t>curriculum </a:t>
          </a:r>
        </a:p>
      </dsp:txBody>
      <dsp:txXfrm>
        <a:off x="6022645" y="2427904"/>
        <a:ext cx="1750145" cy="655880"/>
      </dsp:txXfrm>
    </dsp:sp>
    <dsp:sp modelId="{FA92BD61-5863-DB40-AFAA-EF5C1E4DC42B}">
      <dsp:nvSpPr>
        <dsp:cNvPr id="0" name=""/>
        <dsp:cNvSpPr/>
      </dsp:nvSpPr>
      <dsp:spPr>
        <a:xfrm>
          <a:off x="7793195" y="2744901"/>
          <a:ext cx="557352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557352" y="10942"/>
              </a:lnTo>
            </a:path>
          </a:pathLst>
        </a:custGeom>
        <a:noFill/>
        <a:ln w="6350" cap="flat" cmpd="sng" algn="ctr">
          <a:solidFill>
            <a:srgbClr val="98282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</a:endParaRPr>
        </a:p>
      </dsp:txBody>
      <dsp:txXfrm>
        <a:off x="8057937" y="2741910"/>
        <a:ext cx="27867" cy="27867"/>
      </dsp:txXfrm>
    </dsp:sp>
    <dsp:sp modelId="{7D105803-2479-AB42-B620-9AE6E35303E3}">
      <dsp:nvSpPr>
        <dsp:cNvPr id="0" name=""/>
        <dsp:cNvSpPr/>
      </dsp:nvSpPr>
      <dsp:spPr>
        <a:xfrm>
          <a:off x="8350547" y="2407499"/>
          <a:ext cx="1804331" cy="69669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Flexibility / quality / faculty support</a:t>
          </a:r>
        </a:p>
      </dsp:txBody>
      <dsp:txXfrm>
        <a:off x="8370952" y="2427904"/>
        <a:ext cx="1763521" cy="655880"/>
      </dsp:txXfrm>
    </dsp:sp>
    <dsp:sp modelId="{6300BA2D-8DFE-2C45-9462-1A871D09B7CE}">
      <dsp:nvSpPr>
        <dsp:cNvPr id="0" name=""/>
        <dsp:cNvSpPr/>
      </dsp:nvSpPr>
      <dsp:spPr>
        <a:xfrm rot="2516235">
          <a:off x="4828793" y="3096389"/>
          <a:ext cx="1345790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345790" y="10942"/>
              </a:lnTo>
            </a:path>
          </a:pathLst>
        </a:custGeom>
        <a:noFill/>
        <a:ln w="6350" cap="flat" cmpd="sng" algn="ctr">
          <a:solidFill>
            <a:srgbClr val="98282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</a:endParaRPr>
        </a:p>
      </dsp:txBody>
      <dsp:txXfrm>
        <a:off x="5468043" y="3073687"/>
        <a:ext cx="67289" cy="67289"/>
      </dsp:txXfrm>
    </dsp:sp>
    <dsp:sp modelId="{F995C399-2016-804A-9577-8C8F9F8EFBFA}">
      <dsp:nvSpPr>
        <dsp:cNvPr id="0" name=""/>
        <dsp:cNvSpPr/>
      </dsp:nvSpPr>
      <dsp:spPr>
        <a:xfrm>
          <a:off x="6002240" y="3208693"/>
          <a:ext cx="1790955" cy="69669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+mn-lt"/>
            </a:rPr>
            <a:t>Add  to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tx1"/>
              </a:solidFill>
              <a:latin typeface="+mn-lt"/>
            </a:rPr>
            <a:t>teaching session </a:t>
          </a:r>
        </a:p>
      </dsp:txBody>
      <dsp:txXfrm>
        <a:off x="6022645" y="3229098"/>
        <a:ext cx="1750145" cy="655880"/>
      </dsp:txXfrm>
    </dsp:sp>
    <dsp:sp modelId="{B1551178-8A0A-A241-B9EF-BF98C7B9139B}">
      <dsp:nvSpPr>
        <dsp:cNvPr id="0" name=""/>
        <dsp:cNvSpPr/>
      </dsp:nvSpPr>
      <dsp:spPr>
        <a:xfrm>
          <a:off x="7793195" y="3546096"/>
          <a:ext cx="557352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557352" y="10942"/>
              </a:lnTo>
            </a:path>
          </a:pathLst>
        </a:custGeom>
        <a:noFill/>
        <a:ln w="6350" cap="flat" cmpd="sng" algn="ctr">
          <a:solidFill>
            <a:srgbClr val="98282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</a:endParaRPr>
        </a:p>
      </dsp:txBody>
      <dsp:txXfrm>
        <a:off x="8057937" y="3543105"/>
        <a:ext cx="27867" cy="27867"/>
      </dsp:txXfrm>
    </dsp:sp>
    <dsp:sp modelId="{9772232C-C0CA-6640-A292-8547299770B2}">
      <dsp:nvSpPr>
        <dsp:cNvPr id="0" name=""/>
        <dsp:cNvSpPr/>
      </dsp:nvSpPr>
      <dsp:spPr>
        <a:xfrm>
          <a:off x="8350547" y="3208693"/>
          <a:ext cx="1804331" cy="69669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Flipped learning </a:t>
          </a:r>
        </a:p>
      </dsp:txBody>
      <dsp:txXfrm>
        <a:off x="8370952" y="3229098"/>
        <a:ext cx="1763521" cy="655880"/>
      </dsp:txXfrm>
    </dsp:sp>
    <dsp:sp modelId="{53FC5ED6-ED80-DE40-B8A6-229CC6CEB981}">
      <dsp:nvSpPr>
        <dsp:cNvPr id="0" name=""/>
        <dsp:cNvSpPr/>
      </dsp:nvSpPr>
      <dsp:spPr>
        <a:xfrm rot="3570949">
          <a:off x="4514992" y="3496986"/>
          <a:ext cx="1973391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1973391" y="10942"/>
              </a:lnTo>
            </a:path>
          </a:pathLst>
        </a:custGeom>
        <a:noFill/>
        <a:ln w="6350" cap="flat" cmpd="sng" algn="ctr">
          <a:solidFill>
            <a:srgbClr val="98282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latin typeface="+mn-lt"/>
          </a:endParaRPr>
        </a:p>
      </dsp:txBody>
      <dsp:txXfrm>
        <a:off x="5452353" y="3458594"/>
        <a:ext cx="98669" cy="98669"/>
      </dsp:txXfrm>
    </dsp:sp>
    <dsp:sp modelId="{2D6D7030-CA5A-DD48-A7E1-5C702F73AA2C}">
      <dsp:nvSpPr>
        <dsp:cNvPr id="0" name=""/>
        <dsp:cNvSpPr/>
      </dsp:nvSpPr>
      <dsp:spPr>
        <a:xfrm>
          <a:off x="6002240" y="4009888"/>
          <a:ext cx="1790955" cy="69669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1"/>
              </a:solidFill>
              <a:latin typeface="+mn-lt"/>
            </a:rPr>
            <a:t>ADAPT</a:t>
          </a:r>
          <a:r>
            <a:rPr lang="en-US" sz="1500" kern="1200" dirty="0">
              <a:latin typeface="+mn-lt"/>
            </a:rPr>
            <a:t> </a:t>
          </a:r>
        </a:p>
      </dsp:txBody>
      <dsp:txXfrm>
        <a:off x="6022645" y="4030293"/>
        <a:ext cx="1750145" cy="655880"/>
      </dsp:txXfrm>
    </dsp:sp>
    <dsp:sp modelId="{BB5AC45F-82FB-2E4F-A97A-84A96DFBE496}">
      <dsp:nvSpPr>
        <dsp:cNvPr id="0" name=""/>
        <dsp:cNvSpPr/>
      </dsp:nvSpPr>
      <dsp:spPr>
        <a:xfrm>
          <a:off x="7793195" y="4347290"/>
          <a:ext cx="557352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557352" y="10942"/>
              </a:lnTo>
            </a:path>
          </a:pathLst>
        </a:custGeom>
        <a:noFill/>
        <a:ln w="6350" cap="flat" cmpd="sng" algn="ctr">
          <a:solidFill>
            <a:srgbClr val="98282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</a:endParaRPr>
        </a:p>
      </dsp:txBody>
      <dsp:txXfrm>
        <a:off x="8057937" y="4344299"/>
        <a:ext cx="27867" cy="27867"/>
      </dsp:txXfrm>
    </dsp:sp>
    <dsp:sp modelId="{DAAABDD2-940D-6E4D-A500-AF2B839F2AFE}">
      <dsp:nvSpPr>
        <dsp:cNvPr id="0" name=""/>
        <dsp:cNvSpPr/>
      </dsp:nvSpPr>
      <dsp:spPr>
        <a:xfrm>
          <a:off x="8350547" y="4009888"/>
          <a:ext cx="1804331" cy="696690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tx1"/>
              </a:solidFill>
              <a:latin typeface="+mn-lt"/>
            </a:rPr>
            <a:t>Take components and redesign </a:t>
          </a:r>
        </a:p>
      </dsp:txBody>
      <dsp:txXfrm>
        <a:off x="8370952" y="4030293"/>
        <a:ext cx="1763521" cy="655880"/>
      </dsp:txXfrm>
    </dsp:sp>
    <dsp:sp modelId="{868AC5AB-2057-254B-8E41-2139F86A0C58}">
      <dsp:nvSpPr>
        <dsp:cNvPr id="0" name=""/>
        <dsp:cNvSpPr/>
      </dsp:nvSpPr>
      <dsp:spPr>
        <a:xfrm rot="3799643">
          <a:off x="1148027" y="3804070"/>
          <a:ext cx="2496953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2496953" y="10942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latin typeface="+mn-lt"/>
          </a:endParaRPr>
        </a:p>
      </dsp:txBody>
      <dsp:txXfrm>
        <a:off x="2334080" y="3752589"/>
        <a:ext cx="124847" cy="124847"/>
      </dsp:txXfrm>
    </dsp:sp>
    <dsp:sp modelId="{641134B7-DCBF-2048-8EC1-E8AF4C1BC5B9}">
      <dsp:nvSpPr>
        <dsp:cNvPr id="0" name=""/>
        <dsp:cNvSpPr/>
      </dsp:nvSpPr>
      <dsp:spPr>
        <a:xfrm>
          <a:off x="2956935" y="4363918"/>
          <a:ext cx="2083272" cy="113343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latin typeface="+mn-lt"/>
            </a:rPr>
            <a:t>Institution / Professional body </a:t>
          </a:r>
        </a:p>
      </dsp:txBody>
      <dsp:txXfrm>
        <a:off x="2990132" y="4397115"/>
        <a:ext cx="2016878" cy="1067038"/>
      </dsp:txXfrm>
    </dsp:sp>
    <dsp:sp modelId="{FAFE0272-F325-A24A-B39B-745F597F3C74}">
      <dsp:nvSpPr>
        <dsp:cNvPr id="0" name=""/>
        <dsp:cNvSpPr/>
      </dsp:nvSpPr>
      <dsp:spPr>
        <a:xfrm rot="802664">
          <a:off x="5026791" y="5034088"/>
          <a:ext cx="988864" cy="21885"/>
        </a:xfrm>
        <a:custGeom>
          <a:avLst/>
          <a:gdLst/>
          <a:ahLst/>
          <a:cxnLst/>
          <a:rect l="0" t="0" r="0" b="0"/>
          <a:pathLst>
            <a:path>
              <a:moveTo>
                <a:pt x="0" y="10942"/>
              </a:moveTo>
              <a:lnTo>
                <a:pt x="988864" y="10942"/>
              </a:lnTo>
            </a:path>
          </a:pathLst>
        </a:custGeom>
        <a:noFill/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+mn-lt"/>
          </a:endParaRPr>
        </a:p>
      </dsp:txBody>
      <dsp:txXfrm>
        <a:off x="5496502" y="5020309"/>
        <a:ext cx="49443" cy="49443"/>
      </dsp:txXfrm>
    </dsp:sp>
    <dsp:sp modelId="{5FC52074-3971-184A-8F60-9D965A300712}">
      <dsp:nvSpPr>
        <dsp:cNvPr id="0" name=""/>
        <dsp:cNvSpPr/>
      </dsp:nvSpPr>
      <dsp:spPr>
        <a:xfrm>
          <a:off x="6002240" y="4811082"/>
          <a:ext cx="1790955" cy="69669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B0F0"/>
            </a:gs>
            <a:gs pos="100000">
              <a:srgbClr val="00B0F0"/>
            </a:gs>
          </a:gsLst>
          <a:lin ang="180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+mn-lt"/>
            </a:rPr>
            <a:t>ACCREDITATION</a:t>
          </a:r>
          <a:r>
            <a:rPr lang="en-US" sz="1500" kern="1200" dirty="0" smtClean="0">
              <a:solidFill>
                <a:schemeClr val="tx1"/>
              </a:solidFill>
              <a:latin typeface="+mn-lt"/>
            </a:rPr>
            <a:t> </a:t>
          </a:r>
          <a:endParaRPr lang="en-US" sz="1500" kern="1200" dirty="0">
            <a:solidFill>
              <a:schemeClr val="tx1"/>
            </a:solidFill>
            <a:latin typeface="+mn-lt"/>
          </a:endParaRPr>
        </a:p>
      </dsp:txBody>
      <dsp:txXfrm>
        <a:off x="6022645" y="4831487"/>
        <a:ext cx="1750145" cy="655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ADC7D-F6B8-486C-9E76-9D56D83EAFCF}">
      <dsp:nvSpPr>
        <dsp:cNvPr id="0" name=""/>
        <dsp:cNvSpPr/>
      </dsp:nvSpPr>
      <dsp:spPr>
        <a:xfrm>
          <a:off x="821167" y="0"/>
          <a:ext cx="9306560" cy="6858000"/>
        </a:xfrm>
        <a:prstGeom prst="rightArrow">
          <a:avLst/>
        </a:prstGeom>
        <a:solidFill>
          <a:srgbClr val="FFD9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6E2B1C-4D7E-411F-9B6D-81A8226B2BC7}">
      <dsp:nvSpPr>
        <dsp:cNvPr id="0" name=""/>
        <dsp:cNvSpPr/>
      </dsp:nvSpPr>
      <dsp:spPr>
        <a:xfrm>
          <a:off x="5479" y="2057400"/>
          <a:ext cx="2635647" cy="2743200"/>
        </a:xfrm>
        <a:prstGeom prst="roundRect">
          <a:avLst/>
        </a:prstGeom>
        <a:solidFill>
          <a:srgbClr val="43BE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Diabetic Eye Disease: patient to health system  </a:t>
          </a:r>
          <a:r>
            <a:rPr lang="en-US" sz="2600" kern="1200" dirty="0"/>
            <a:t>- end of  2017</a:t>
          </a:r>
        </a:p>
      </dsp:txBody>
      <dsp:txXfrm>
        <a:off x="134141" y="2186062"/>
        <a:ext cx="2378323" cy="2485876"/>
      </dsp:txXfrm>
    </dsp:sp>
    <dsp:sp modelId="{5B648F3F-DDF2-4B5C-B870-662E1446EA77}">
      <dsp:nvSpPr>
        <dsp:cNvPr id="0" name=""/>
        <dsp:cNvSpPr/>
      </dsp:nvSpPr>
      <dsp:spPr>
        <a:xfrm>
          <a:off x="2772909" y="2057400"/>
          <a:ext cx="2635647" cy="2743200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Retinopathy of Prematurity </a:t>
          </a:r>
          <a:br>
            <a:rPr lang="en-US" sz="2600" b="1" kern="1200" dirty="0"/>
          </a:br>
          <a:r>
            <a:rPr lang="en-US" sz="2600" kern="1200" dirty="0"/>
            <a:t>–2018 </a:t>
          </a:r>
        </a:p>
      </dsp:txBody>
      <dsp:txXfrm>
        <a:off x="2901571" y="2186062"/>
        <a:ext cx="2378323" cy="2485876"/>
      </dsp:txXfrm>
    </dsp:sp>
    <dsp:sp modelId="{0F7854CF-F6FA-424C-8827-3B201A28B26A}">
      <dsp:nvSpPr>
        <dsp:cNvPr id="0" name=""/>
        <dsp:cNvSpPr/>
      </dsp:nvSpPr>
      <dsp:spPr>
        <a:xfrm>
          <a:off x="5540338" y="2057400"/>
          <a:ext cx="2635647" cy="2743200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Research Methods in Ophthalmology </a:t>
          </a:r>
          <a:r>
            <a:rPr lang="en-US" sz="2600" kern="1200" dirty="0"/>
            <a:t>-2018</a:t>
          </a:r>
        </a:p>
      </dsp:txBody>
      <dsp:txXfrm>
        <a:off x="5669000" y="2186062"/>
        <a:ext cx="2378323" cy="2485876"/>
      </dsp:txXfrm>
    </dsp:sp>
    <dsp:sp modelId="{A2C0B61F-79BB-41B4-BE2B-9D954484832F}">
      <dsp:nvSpPr>
        <dsp:cNvPr id="0" name=""/>
        <dsp:cNvSpPr/>
      </dsp:nvSpPr>
      <dsp:spPr>
        <a:xfrm>
          <a:off x="8307768" y="2057400"/>
          <a:ext cx="2635647" cy="274320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Glaucoma </a:t>
          </a:r>
          <a:br>
            <a:rPr lang="en-US" sz="2600" b="1" kern="1200" dirty="0"/>
          </a:br>
          <a:r>
            <a:rPr lang="en-US" sz="2600" kern="1200" dirty="0"/>
            <a:t>– planned for 2019 </a:t>
          </a:r>
        </a:p>
      </dsp:txBody>
      <dsp:txXfrm>
        <a:off x="8436430" y="2186062"/>
        <a:ext cx="2378323" cy="2485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7882-97D0-4D08-956B-3132786E8964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AA3FA-9769-4F2C-93F7-FD6007BD9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51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7CEAF3-AFFC-4E8B-BF39-58DD4ACEAF9B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83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CDD46-8D50-4F78-8432-AEB0CE74320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3C8ED-BAB9-CE44-9C51-314751A5BED1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9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00" y="3528000"/>
            <a:ext cx="9144000" cy="1587600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74EF-AC80-4BDF-83A3-A5F8D5B7EAB1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59C-560B-4441-9A98-66D4CB955D4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6000" y="2131200"/>
            <a:ext cx="10515600" cy="11448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6000" y="5518800"/>
            <a:ext cx="69943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000000"/>
                </a:solidFill>
                <a:latin typeface="Arial Black" panose="020B0A04020102020204" pitchFamily="34" charset="0"/>
                <a:cs typeface="Arial Black"/>
              </a:rPr>
              <a:t>Improving health worldwide</a:t>
            </a:r>
          </a:p>
          <a:p>
            <a:pPr algn="l"/>
            <a:endParaRPr lang="en-GB" sz="1500" dirty="0">
              <a:latin typeface="Arial Black" panose="020B0A04020102020204" pitchFamily="34" charset="0"/>
            </a:endParaRPr>
          </a:p>
          <a:p>
            <a:pPr algn="l"/>
            <a:r>
              <a:rPr lang="en-GB" sz="1500" dirty="0">
                <a:solidFill>
                  <a:schemeClr val="tx1"/>
                </a:solidFill>
                <a:latin typeface="Arial Black" panose="020B0A04020102020204" pitchFamily="34" charset="0"/>
              </a:rPr>
              <a:t>www.lshtm.ac.uk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44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74EF-AC80-4BDF-83A3-A5F8D5B7EAB1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59C-560B-4441-9A98-66D4CB95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31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74EF-AC80-4BDF-83A3-A5F8D5B7EAB1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59C-560B-4441-9A98-66D4CB95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83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316DA-EC3D-4A25-8D31-E128AD0D18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784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74EF-AC80-4BDF-83A3-A5F8D5B7EAB1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59C-560B-4441-9A98-66D4CB95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73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000" y="1242001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000" y="4144281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74EF-AC80-4BDF-83A3-A5F8D5B7EAB1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59C-560B-4441-9A98-66D4CB95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00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000" y="1602000"/>
            <a:ext cx="5491200" cy="388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2000"/>
            <a:ext cx="5486400" cy="3880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74EF-AC80-4BDF-83A3-A5F8D5B7EAB1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59C-560B-4441-9A98-66D4CB95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5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000" y="273600"/>
            <a:ext cx="10515600" cy="11448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000" y="16020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000" y="2426400"/>
            <a:ext cx="5491200" cy="305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8801" y="16020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26400"/>
            <a:ext cx="5486400" cy="305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74EF-AC80-4BDF-83A3-A5F8D5B7EAB1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59C-560B-4441-9A98-66D4CB95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36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74EF-AC80-4BDF-83A3-A5F8D5B7EAB1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59C-560B-4441-9A98-66D4CB95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73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74EF-AC80-4BDF-83A3-A5F8D5B7EAB1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59C-560B-4441-9A98-66D4CB95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30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000" y="273600"/>
            <a:ext cx="40800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00" y="987426"/>
            <a:ext cx="6172200" cy="44964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000" y="2057400"/>
            <a:ext cx="4080000" cy="342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74EF-AC80-4BDF-83A3-A5F8D5B7EAB1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59C-560B-4441-9A98-66D4CB95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1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000" y="273600"/>
            <a:ext cx="40800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00000" y="987426"/>
            <a:ext cx="5694464" cy="44964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000" y="2057400"/>
            <a:ext cx="4080000" cy="342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74EF-AC80-4BDF-83A3-A5F8D5B7EAB1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59C-560B-4441-9A98-66D4CB95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80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6000" y="273600"/>
            <a:ext cx="1112640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000" y="1602000"/>
            <a:ext cx="11126400" cy="388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874EF-AC80-4BDF-83A3-A5F8D5B7EAB1}" type="datetimeFigureOut">
              <a:rPr lang="en-GB" smtClean="0"/>
              <a:t>03/02/2017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EE59C-560B-4441-9A98-66D4CB955D4E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789" y="5482800"/>
            <a:ext cx="1770611" cy="92686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1198800"/>
            <a:ext cx="4128000" cy="8744400"/>
          </a:xfrm>
          <a:prstGeom prst="rect">
            <a:avLst/>
          </a:prstGeom>
          <a:blipFill>
            <a:blip r:embed="rId15">
              <a:alphaModFix amt="14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73293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.lshtm.ac.uk/course/index.php?categoryid=2" TargetMode="External"/><Relationship Id="rId2" Type="http://schemas.openxmlformats.org/officeDocument/2006/relationships/hyperlink" Target="https://www.futurelearn.com/courses/global-blindness/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://iceh.lshtm.ac.uk/oer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iceh.lshtm.ac.uk/" TargetMode="External"/><Relationship Id="rId2" Type="http://schemas.openxmlformats.org/officeDocument/2006/relationships/hyperlink" Target="https://creativecommons.org/licenses/by-nc-sa/4.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6000" y="519953"/>
            <a:ext cx="11162258" cy="4374777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000" dirty="0"/>
              <a:t>ICEH Open Education Webinar series</a:t>
            </a:r>
            <a:r>
              <a:rPr lang="en-GB" dirty="0"/>
              <a:t/>
            </a:r>
            <a:br>
              <a:rPr lang="en-GB" dirty="0"/>
            </a:br>
            <a:r>
              <a:rPr lang="en-GB" b="1" dirty="0"/>
              <a:t>What is Open Education? </a:t>
            </a:r>
            <a:br>
              <a:rPr lang="en-GB" b="1" dirty="0"/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Why is ICEH using Open Education 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as part of our education 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strategy?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Jan 31</a:t>
            </a:r>
            <a:r>
              <a:rPr lang="en-GB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2017 1-1.45pm UCT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064" y="1873060"/>
            <a:ext cx="7026559" cy="3953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55" y="557490"/>
            <a:ext cx="1647403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5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034" y="959982"/>
            <a:ext cx="9958646" cy="5438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6000" y="273600"/>
            <a:ext cx="11126400" cy="114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Distribution of Ophthalmologists</a:t>
            </a:r>
          </a:p>
        </p:txBody>
      </p:sp>
    </p:spTree>
    <p:extLst>
      <p:ext uri="{BB962C8B-B14F-4D97-AF65-F5344CB8AC3E}">
        <p14:creationId xmlns:p14="http://schemas.microsoft.com/office/powerpoint/2010/main" val="3155231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00" y="1418399"/>
            <a:ext cx="11126400" cy="5064287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GB" sz="30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NEED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GB" sz="3000" dirty="0">
                <a:ea typeface="Verdana" panose="020B0604030504040204" pitchFamily="34" charset="0"/>
                <a:cs typeface="Verdana" panose="020B0604030504040204" pitchFamily="34" charset="0"/>
              </a:rPr>
              <a:t>10% of the Global Population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GB" sz="3000" dirty="0">
                <a:ea typeface="Verdana" panose="020B0604030504040204" pitchFamily="34" charset="0"/>
                <a:cs typeface="Verdana" panose="020B0604030504040204" pitchFamily="34" charset="0"/>
              </a:rPr>
              <a:t>Approximately 5 million blind</a:t>
            </a:r>
          </a:p>
          <a:p>
            <a:pPr marL="0" indent="0" algn="ctr">
              <a:lnSpc>
                <a:spcPct val="120000"/>
              </a:lnSpc>
              <a:buNone/>
              <a:defRPr/>
            </a:pPr>
            <a:endParaRPr lang="en-GB" sz="3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20000"/>
              </a:lnSpc>
              <a:buNone/>
              <a:defRPr/>
            </a:pPr>
            <a:r>
              <a:rPr lang="en-GB" sz="30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RESOURCES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GB" sz="3000" dirty="0">
                <a:ea typeface="Verdana" panose="020B0604030504040204" pitchFamily="34" charset="0"/>
                <a:cs typeface="Verdana" panose="020B0604030504040204" pitchFamily="34" charset="0"/>
              </a:rPr>
              <a:t>1% of Global Health Resources</a:t>
            </a:r>
          </a:p>
          <a:p>
            <a:pPr algn="ctr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en-GB" sz="3000" dirty="0">
                <a:ea typeface="Verdana" panose="020B0604030504040204" pitchFamily="34" charset="0"/>
                <a:cs typeface="Verdana" panose="020B0604030504040204" pitchFamily="34" charset="0"/>
              </a:rPr>
              <a:t>1 % of Global Ophthalmologists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276845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01650"/>
              </p:ext>
            </p:extLst>
          </p:nvPr>
        </p:nvGraphicFramePr>
        <p:xfrm>
          <a:off x="728202" y="1418400"/>
          <a:ext cx="10539566" cy="4437063"/>
        </p:xfrm>
        <a:graphic>
          <a:graphicData uri="http://schemas.openxmlformats.org/drawingml/2006/table">
            <a:tbl>
              <a:tblPr/>
              <a:tblGrid>
                <a:gridCol w="2134933">
                  <a:extLst>
                    <a:ext uri="{9D8B030D-6E8A-4147-A177-3AD203B41FA5}">
                      <a16:colId xmlns:a16="http://schemas.microsoft.com/office/drawing/2014/main" val="411622901"/>
                    </a:ext>
                  </a:extLst>
                </a:gridCol>
                <a:gridCol w="2042821">
                  <a:extLst>
                    <a:ext uri="{9D8B030D-6E8A-4147-A177-3AD203B41FA5}">
                      <a16:colId xmlns:a16="http://schemas.microsoft.com/office/drawing/2014/main" val="4136934347"/>
                    </a:ext>
                  </a:extLst>
                </a:gridCol>
                <a:gridCol w="2274122">
                  <a:extLst>
                    <a:ext uri="{9D8B030D-6E8A-4147-A177-3AD203B41FA5}">
                      <a16:colId xmlns:a16="http://schemas.microsoft.com/office/drawing/2014/main" val="294293400"/>
                    </a:ext>
                  </a:extLst>
                </a:gridCol>
                <a:gridCol w="2044869">
                  <a:extLst>
                    <a:ext uri="{9D8B030D-6E8A-4147-A177-3AD203B41FA5}">
                      <a16:colId xmlns:a16="http://schemas.microsoft.com/office/drawing/2014/main" val="4255082813"/>
                    </a:ext>
                  </a:extLst>
                </a:gridCol>
                <a:gridCol w="2042821">
                  <a:extLst>
                    <a:ext uri="{9D8B030D-6E8A-4147-A177-3AD203B41FA5}">
                      <a16:colId xmlns:a16="http://schemas.microsoft.com/office/drawing/2014/main" val="1604585547"/>
                    </a:ext>
                  </a:extLst>
                </a:gridCol>
              </a:tblGrid>
              <a:tr h="1008063">
                <a:tc>
                  <a:txBody>
                    <a:bodyPr/>
                    <a:lstStyle>
                      <a:lvl1pPr marL="58738" defTabSz="5064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5064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5064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5064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5064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506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506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506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5064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l" defTabSz="506413" rtl="0" eaLnBrk="1" fontAlgn="base" latinLnBrk="0" hangingPunct="1">
                        <a:lnSpc>
                          <a:spcPct val="108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Linguistic Areas</a:t>
                      </a:r>
                      <a:endParaRPr kumimoji="0" lang="en-GB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Population</a:t>
                      </a:r>
                    </a:p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(millions)</a:t>
                      </a:r>
                      <a:endParaRPr kumimoji="0" lang="en-GB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58738" defTabSz="5699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5699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5699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5699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569913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569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569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569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5699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569913" rtl="0" eaLnBrk="1" fontAlgn="base" latinLnBrk="0" hangingPunct="1">
                        <a:lnSpc>
                          <a:spcPct val="103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Ophthal- mologists</a:t>
                      </a:r>
                      <a:endParaRPr kumimoji="0" lang="en-GB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8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Cataract Surgeons</a:t>
                      </a:r>
                      <a:endParaRPr kumimoji="0" lang="en-GB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 Million</a:t>
                      </a:r>
                      <a:endParaRPr kumimoji="0" lang="en-GB" altLang="en-US" sz="2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256624"/>
                  </a:ext>
                </a:extLst>
              </a:tr>
              <a:tr h="857250"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Anglophone</a:t>
                      </a: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521</a:t>
                      </a: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1,276</a:t>
                      </a: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291</a:t>
                      </a: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9363881"/>
                  </a:ext>
                </a:extLst>
              </a:tr>
              <a:tr h="857250"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Francophone</a:t>
                      </a: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259</a:t>
                      </a: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501</a:t>
                      </a: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147</a:t>
                      </a: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410263"/>
                  </a:ext>
                </a:extLst>
              </a:tr>
              <a:tr h="857250"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Lusophone</a:t>
                      </a: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98</a:t>
                      </a: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</a:t>
                      </a: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n/a</a:t>
                      </a:r>
                      <a:endParaRPr kumimoji="0" lang="en-GB" altLang="en-US" sz="2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222839"/>
                  </a:ext>
                </a:extLst>
              </a:tr>
              <a:tr h="857250"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Totals</a:t>
                      </a:r>
                      <a:endParaRPr kumimoji="0" lang="en-GB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827</a:t>
                      </a:r>
                      <a:endParaRPr kumimoji="0" lang="en-GB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1,814</a:t>
                      </a:r>
                      <a:endParaRPr kumimoji="0" lang="en-GB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438</a:t>
                      </a:r>
                      <a:endParaRPr kumimoji="0" lang="en-GB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279649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Ophthalmologists in Africa</a:t>
            </a:r>
          </a:p>
        </p:txBody>
      </p:sp>
    </p:spTree>
    <p:extLst>
      <p:ext uri="{BB962C8B-B14F-4D97-AF65-F5344CB8AC3E}">
        <p14:creationId xmlns:p14="http://schemas.microsoft.com/office/powerpoint/2010/main" val="3245030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975300"/>
              </p:ext>
            </p:extLst>
          </p:nvPr>
        </p:nvGraphicFramePr>
        <p:xfrm>
          <a:off x="1122736" y="1785886"/>
          <a:ext cx="9984039" cy="4144964"/>
        </p:xfrm>
        <a:graphic>
          <a:graphicData uri="http://schemas.openxmlformats.org/drawingml/2006/table">
            <a:tbl>
              <a:tblPr/>
              <a:tblGrid>
                <a:gridCol w="2916000">
                  <a:extLst>
                    <a:ext uri="{9D8B030D-6E8A-4147-A177-3AD203B41FA5}">
                      <a16:colId xmlns:a16="http://schemas.microsoft.com/office/drawing/2014/main" val="927939728"/>
                    </a:ext>
                  </a:extLst>
                </a:gridCol>
                <a:gridCol w="1767494">
                  <a:extLst>
                    <a:ext uri="{9D8B030D-6E8A-4147-A177-3AD203B41FA5}">
                      <a16:colId xmlns:a16="http://schemas.microsoft.com/office/drawing/2014/main" val="2612101924"/>
                    </a:ext>
                  </a:extLst>
                </a:gridCol>
                <a:gridCol w="1767494">
                  <a:extLst>
                    <a:ext uri="{9D8B030D-6E8A-4147-A177-3AD203B41FA5}">
                      <a16:colId xmlns:a16="http://schemas.microsoft.com/office/drawing/2014/main" val="406339138"/>
                    </a:ext>
                  </a:extLst>
                </a:gridCol>
                <a:gridCol w="1767494">
                  <a:extLst>
                    <a:ext uri="{9D8B030D-6E8A-4147-A177-3AD203B41FA5}">
                      <a16:colId xmlns:a16="http://schemas.microsoft.com/office/drawing/2014/main" val="3610394667"/>
                    </a:ext>
                  </a:extLst>
                </a:gridCol>
                <a:gridCol w="1765557">
                  <a:extLst>
                    <a:ext uri="{9D8B030D-6E8A-4147-A177-3AD203B41FA5}">
                      <a16:colId xmlns:a16="http://schemas.microsoft.com/office/drawing/2014/main" val="3252755296"/>
                    </a:ext>
                  </a:extLst>
                </a:gridCol>
              </a:tblGrid>
              <a:tr h="800100"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Cadre</a:t>
                      </a: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952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9525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5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Targets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Needs by 2020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Available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Gap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443748"/>
                  </a:ext>
                </a:extLst>
              </a:tr>
              <a:tr h="1033463"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Ophthalmologist</a:t>
                      </a: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1/250,000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4,000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1,814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2,186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736408"/>
                  </a:ext>
                </a:extLst>
              </a:tr>
              <a:tr h="1033463"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Optometrist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1/250,000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4,000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6,895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158395"/>
                  </a:ext>
                </a:extLst>
              </a:tr>
              <a:tr h="1277938"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l" defTabSz="457200" rtl="0" eaLnBrk="1" fontAlgn="base" latinLnBrk="0" hangingPunct="1">
                        <a:lnSpc>
                          <a:spcPct val="108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Allied Eye Health Professional</a:t>
                      </a:r>
                      <a:endParaRPr kumimoji="0" lang="en-GB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1/100,000</a:t>
                      </a:r>
                      <a:endParaRPr kumimoji="0" lang="en-GB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10,000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5,003</a:t>
                      </a:r>
                      <a:endParaRPr kumimoji="0" lang="en-GB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58738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4572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58738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4,997</a:t>
                      </a:r>
                      <a:endParaRPr kumimoji="0" lang="en-GB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756313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Gap in eye health staff in Africa</a:t>
            </a:r>
          </a:p>
        </p:txBody>
      </p:sp>
    </p:spTree>
    <p:extLst>
      <p:ext uri="{BB962C8B-B14F-4D97-AF65-F5344CB8AC3E}">
        <p14:creationId xmlns:p14="http://schemas.microsoft.com/office/powerpoint/2010/main" val="804607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434175"/>
              </p:ext>
            </p:extLst>
          </p:nvPr>
        </p:nvGraphicFramePr>
        <p:xfrm>
          <a:off x="796412" y="1538942"/>
          <a:ext cx="10585450" cy="4995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4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4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5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20852">
                <a:tc>
                  <a:txBody>
                    <a:bodyPr/>
                    <a:lstStyle/>
                    <a:p>
                      <a:pPr marL="59055" algn="l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Cadre</a:t>
                      </a:r>
                      <a:endParaRPr lang="en-GB" sz="2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Anglophone</a:t>
                      </a:r>
                      <a:endParaRPr lang="en-GB" sz="2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Francophone</a:t>
                      </a:r>
                      <a:endParaRPr lang="en-GB" sz="2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Lusophone</a:t>
                      </a:r>
                      <a:endParaRPr lang="en-GB" sz="2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n-GB" sz="2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852">
                <a:tc>
                  <a:txBody>
                    <a:bodyPr/>
                    <a:lstStyle/>
                    <a:p>
                      <a:pPr marL="59055" algn="l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Population</a:t>
                      </a:r>
                      <a:endParaRPr lang="en-GB" sz="2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522m</a:t>
                      </a:r>
                      <a:endParaRPr lang="en-GB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259m</a:t>
                      </a:r>
                      <a:endParaRPr lang="en-GB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47m</a:t>
                      </a:r>
                      <a:endParaRPr lang="en-GB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828m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468">
                <a:tc>
                  <a:txBody>
                    <a:bodyPr/>
                    <a:lstStyle/>
                    <a:p>
                      <a:pPr marL="59055" algn="l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TC for</a:t>
                      </a:r>
                    </a:p>
                    <a:p>
                      <a:pPr marL="59055" algn="l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Ophth’logists</a:t>
                      </a:r>
                      <a:endParaRPr lang="en-GB" sz="2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39</a:t>
                      </a:r>
                      <a:endParaRPr lang="en-GB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</a:t>
                      </a:r>
                    </a:p>
                    <a:p>
                      <a:pPr marL="59055" algn="ctr">
                        <a:spcBef>
                          <a:spcPts val="28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(1/16 </a:t>
                      </a:r>
                      <a:r>
                        <a:rPr lang="en-US" sz="2400" b="1" dirty="0" err="1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mill.pop</a:t>
                      </a: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)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0852">
                <a:tc>
                  <a:txBody>
                    <a:bodyPr/>
                    <a:lstStyle/>
                    <a:p>
                      <a:pPr marL="59055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TC for Optometrists</a:t>
                      </a:r>
                      <a:endParaRPr lang="en-GB" sz="2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GB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0852">
                <a:tc>
                  <a:txBody>
                    <a:bodyPr/>
                    <a:lstStyle/>
                    <a:p>
                      <a:pPr marL="59055" algn="l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TC for Allied Eye Health</a:t>
                      </a:r>
                      <a:r>
                        <a:rPr lang="en-US" sz="2400" b="1" spc="-85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2400" b="1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Professionals</a:t>
                      </a:r>
                      <a:endParaRPr lang="en-GB" sz="24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en-GB" sz="24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</a:t>
                      </a:r>
                      <a:endParaRPr lang="en-GB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n-GB" sz="240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spcBef>
                          <a:spcPts val="285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</a:t>
                      </a:r>
                      <a:endParaRPr lang="en-GB" sz="2400" b="1" dirty="0">
                        <a:solidFill>
                          <a:srgbClr val="C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000" y="273600"/>
            <a:ext cx="11126400" cy="1144800"/>
          </a:xfrm>
        </p:spPr>
        <p:txBody>
          <a:bodyPr>
            <a:normAutofit fontScale="90000"/>
          </a:bodyPr>
          <a:lstStyle/>
          <a:p>
            <a:r>
              <a:rPr lang="en-GB" dirty="0"/>
              <a:t>Ophthalmic Training Centres (TC) in Africa</a:t>
            </a:r>
          </a:p>
        </p:txBody>
      </p:sp>
    </p:spTree>
    <p:extLst>
      <p:ext uri="{BB962C8B-B14F-4D97-AF65-F5344CB8AC3E}">
        <p14:creationId xmlns:p14="http://schemas.microsoft.com/office/powerpoint/2010/main" val="2739269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42899" y="274638"/>
            <a:ext cx="11257429" cy="972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US" sz="3000" dirty="0"/>
              <a:t>Eye Care Team for 1 mill. pop: Community &amp; District</a:t>
            </a:r>
            <a:endParaRPr lang="en-GB" sz="30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828527"/>
              </p:ext>
            </p:extLst>
          </p:nvPr>
        </p:nvGraphicFramePr>
        <p:xfrm>
          <a:off x="537881" y="1246909"/>
          <a:ext cx="11297958" cy="5370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5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19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1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7200">
                <a:tc>
                  <a:txBody>
                    <a:bodyPr/>
                    <a:lstStyle/>
                    <a:p>
                      <a:r>
                        <a:rPr lang="en-US" sz="2400" b="1" dirty="0"/>
                        <a:t>Cadre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Activity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 week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 Year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Number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227">
                <a:tc>
                  <a:txBody>
                    <a:bodyPr/>
                    <a:lstStyle/>
                    <a:p>
                      <a:r>
                        <a:rPr lang="en-US" sz="2400" b="1" dirty="0"/>
                        <a:t>Ophthalmologist/Cataract</a:t>
                      </a:r>
                      <a:r>
                        <a:rPr lang="en-US" sz="2400" b="1" baseline="0" dirty="0"/>
                        <a:t> surgeon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Cataract surgery</a:t>
                      </a:r>
                      <a:endParaRPr lang="en-GB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10-20</a:t>
                      </a:r>
                      <a:endParaRPr lang="en-GB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500-1000</a:t>
                      </a:r>
                      <a:endParaRPr lang="en-GB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Min 4 Max 20</a:t>
                      </a:r>
                    </a:p>
                    <a:p>
                      <a:pPr algn="ctr"/>
                      <a:endParaRPr lang="en-US" sz="2100" b="1" dirty="0"/>
                    </a:p>
                    <a:p>
                      <a:pPr algn="ctr"/>
                      <a:r>
                        <a:rPr lang="en-US" sz="2100" b="1" dirty="0"/>
                        <a:t>(CSR 2000-4000)</a:t>
                      </a:r>
                      <a:endParaRPr lang="en-GB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798">
                <a:tc>
                  <a:txBody>
                    <a:bodyPr/>
                    <a:lstStyle/>
                    <a:p>
                      <a:r>
                        <a:rPr lang="en-US" sz="2400" b="1" dirty="0"/>
                        <a:t>Eye nurse / assistant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Out-patients / theatre / outreach</a:t>
                      </a:r>
                      <a:endParaRPr lang="en-GB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100" dirty="0"/>
                        <a:t>2 -3 per ophthalmologist</a:t>
                      </a:r>
                      <a:endParaRPr lang="en-GB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/>
                    </a:p>
                    <a:p>
                      <a:pPr algn="ctr"/>
                      <a:r>
                        <a:rPr lang="en-US" sz="2100" b="1" dirty="0"/>
                        <a:t>Min 10</a:t>
                      </a:r>
                      <a:endParaRPr lang="en-GB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8399">
                <a:tc>
                  <a:txBody>
                    <a:bodyPr/>
                    <a:lstStyle/>
                    <a:p>
                      <a:r>
                        <a:rPr lang="en-US" sz="2400" b="1" dirty="0"/>
                        <a:t>Optometrist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Refract</a:t>
                      </a:r>
                      <a:r>
                        <a:rPr lang="en-US" sz="2100" baseline="0" dirty="0"/>
                        <a:t> and technical assistant</a:t>
                      </a:r>
                      <a:endParaRPr lang="en-GB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100 / week</a:t>
                      </a:r>
                      <a:endParaRPr lang="en-GB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5,000 per year</a:t>
                      </a:r>
                      <a:endParaRPr lang="en-GB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/>
                        <a:t>Min 10</a:t>
                      </a:r>
                    </a:p>
                    <a:p>
                      <a:pPr algn="ctr"/>
                      <a:endParaRPr lang="en-US" sz="2100" b="1" dirty="0"/>
                    </a:p>
                    <a:p>
                      <a:pPr algn="ctr"/>
                      <a:r>
                        <a:rPr lang="en-US" sz="2100" b="1" dirty="0"/>
                        <a:t>5% population refracted /</a:t>
                      </a:r>
                      <a:r>
                        <a:rPr lang="en-US" sz="2100" b="1" baseline="0" dirty="0"/>
                        <a:t> </a:t>
                      </a:r>
                      <a:r>
                        <a:rPr lang="en-US" sz="2100" b="1" dirty="0"/>
                        <a:t>yr</a:t>
                      </a:r>
                      <a:endParaRPr lang="en-GB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8399">
                <a:tc>
                  <a:txBody>
                    <a:bodyPr/>
                    <a:lstStyle/>
                    <a:p>
                      <a:r>
                        <a:rPr lang="en-US" sz="2400" b="1" dirty="0"/>
                        <a:t>Community Health worker</a:t>
                      </a:r>
                      <a:endParaRPr lang="en-GB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Screens VA, </a:t>
                      </a:r>
                    </a:p>
                    <a:p>
                      <a:r>
                        <a:rPr lang="en-US" sz="2100" dirty="0"/>
                        <a:t>Treats red eye,</a:t>
                      </a:r>
                      <a:r>
                        <a:rPr lang="en-US" sz="2100" baseline="0" dirty="0"/>
                        <a:t> </a:t>
                      </a:r>
                    </a:p>
                    <a:p>
                      <a:r>
                        <a:rPr lang="en-US" sz="2100" baseline="0" dirty="0"/>
                        <a:t>Treats  presbyopia</a:t>
                      </a:r>
                      <a:endParaRPr lang="en-GB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20</a:t>
                      </a:r>
                      <a:r>
                        <a:rPr lang="en-US" sz="2100" baseline="0" dirty="0"/>
                        <a:t> families per week</a:t>
                      </a:r>
                      <a:endParaRPr lang="en-GB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/>
                        <a:t>1000 families /yr</a:t>
                      </a:r>
                    </a:p>
                    <a:p>
                      <a:r>
                        <a:rPr lang="en-US" sz="2100" dirty="0"/>
                        <a:t>5,000 people / yr</a:t>
                      </a:r>
                      <a:endParaRPr lang="en-GB" sz="2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b="1" dirty="0"/>
                    </a:p>
                    <a:p>
                      <a:pPr algn="ctr"/>
                      <a:r>
                        <a:rPr lang="en-US" sz="2100" b="1" dirty="0"/>
                        <a:t>About</a:t>
                      </a:r>
                    </a:p>
                    <a:p>
                      <a:pPr algn="ctr"/>
                      <a:r>
                        <a:rPr lang="en-US" sz="2100" b="1" dirty="0"/>
                        <a:t>200</a:t>
                      </a:r>
                      <a:endParaRPr lang="en-GB" sz="21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020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733" t="12064" r="23491" b="4945"/>
          <a:stretch/>
        </p:blipFill>
        <p:spPr>
          <a:xfrm>
            <a:off x="3342968" y="0"/>
            <a:ext cx="8849032" cy="6910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00" y="273600"/>
            <a:ext cx="2464181" cy="2174632"/>
          </a:xfrm>
        </p:spPr>
        <p:txBody>
          <a:bodyPr>
            <a:normAutofit/>
          </a:bodyPr>
          <a:lstStyle/>
          <a:p>
            <a:r>
              <a:rPr lang="en-GB" dirty="0"/>
              <a:t>Global Action Plan</a:t>
            </a:r>
          </a:p>
        </p:txBody>
      </p:sp>
    </p:spTree>
    <p:extLst>
      <p:ext uri="{BB962C8B-B14F-4D97-AF65-F5344CB8AC3E}">
        <p14:creationId xmlns:p14="http://schemas.microsoft.com/office/powerpoint/2010/main" val="4094944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ICEH Education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00" y="1601999"/>
            <a:ext cx="4798998" cy="4805419"/>
          </a:xfrm>
        </p:spPr>
        <p:txBody>
          <a:bodyPr>
            <a:normAutofit fontScale="92500"/>
          </a:bodyPr>
          <a:lstStyle/>
          <a:p>
            <a:r>
              <a:rPr lang="en-GB" sz="3000" dirty="0"/>
              <a:t>MSc Public Health Eye Care</a:t>
            </a:r>
            <a:r>
              <a:rPr lang="en-GB" sz="3000" dirty="0">
                <a:solidFill>
                  <a:srgbClr val="FF0000"/>
                </a:solidFill>
              </a:rPr>
              <a:t> 15- 20 places / year</a:t>
            </a:r>
          </a:p>
          <a:p>
            <a:r>
              <a:rPr lang="en-GB" sz="3000" dirty="0"/>
              <a:t>Community Eye Health Journal </a:t>
            </a:r>
          </a:p>
          <a:p>
            <a:pPr marL="0" indent="0">
              <a:buNone/>
            </a:pPr>
            <a:r>
              <a:rPr lang="en-GB" sz="3000" dirty="0"/>
              <a:t>   </a:t>
            </a:r>
            <a:r>
              <a:rPr lang="en-GB" sz="3000" dirty="0">
                <a:solidFill>
                  <a:srgbClr val="FF0000"/>
                </a:solidFill>
              </a:rPr>
              <a:t>4 issues per year </a:t>
            </a:r>
          </a:p>
          <a:p>
            <a:r>
              <a:rPr lang="en-GB" sz="3000" dirty="0"/>
              <a:t>Short courses / workshops</a:t>
            </a:r>
            <a:r>
              <a:rPr lang="en-GB" sz="3000" dirty="0">
                <a:solidFill>
                  <a:srgbClr val="FF0000"/>
                </a:solidFill>
              </a:rPr>
              <a:t> Variable</a:t>
            </a:r>
          </a:p>
          <a:p>
            <a:r>
              <a:rPr lang="en-GB" sz="3000" dirty="0"/>
              <a:t>Links Programme </a:t>
            </a:r>
          </a:p>
          <a:p>
            <a:pPr marL="0" indent="0">
              <a:buNone/>
            </a:pPr>
            <a:r>
              <a:rPr lang="en-GB" sz="3000" dirty="0">
                <a:solidFill>
                  <a:srgbClr val="FF0000"/>
                </a:solidFill>
              </a:rPr>
              <a:t>   28 ongoing UK-Africa Partners</a:t>
            </a:r>
          </a:p>
          <a:p>
            <a:r>
              <a:rPr lang="en-GB" sz="3000" dirty="0"/>
              <a:t>Open Education</a:t>
            </a:r>
          </a:p>
          <a:p>
            <a:pPr marL="0" indent="0">
              <a:buNone/>
            </a:pPr>
            <a:endParaRPr lang="en-GB" sz="3000" dirty="0"/>
          </a:p>
        </p:txBody>
      </p:sp>
      <p:pic>
        <p:nvPicPr>
          <p:cNvPr id="6" name="Picture 5" descr="theatre tea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455165" y="1602000"/>
            <a:ext cx="6327402" cy="4805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73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106" y="1361509"/>
            <a:ext cx="8097085" cy="45564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55" y="557490"/>
            <a:ext cx="1647403" cy="766482"/>
          </a:xfrm>
          <a:prstGeom prst="rect">
            <a:avLst/>
          </a:prstGeom>
        </p:spPr>
      </p:pic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456000" y="519953"/>
            <a:ext cx="11162258" cy="4374777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400" dirty="0"/>
              <a:t>ICEH Open Education Webinar series</a:t>
            </a:r>
            <a:br>
              <a:rPr lang="en-GB" sz="2400" dirty="0"/>
            </a:b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21518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999" y="2131200"/>
            <a:ext cx="11068129" cy="1144800"/>
          </a:xfrm>
        </p:spPr>
        <p:txBody>
          <a:bodyPr/>
          <a:lstStyle/>
          <a:p>
            <a:pPr algn="ctr"/>
            <a:r>
              <a:rPr lang="en-US" dirty="0"/>
              <a:t>Open Education for eye care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6000" y="3528000"/>
            <a:ext cx="11068128" cy="1587600"/>
          </a:xfrm>
        </p:spPr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Daksha Patel </a:t>
            </a:r>
          </a:p>
          <a:p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0055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1739480"/>
            <a:ext cx="952500" cy="9525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3239621"/>
            <a:ext cx="952500" cy="95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4809666"/>
            <a:ext cx="952500" cy="9525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88457" y="1739481"/>
            <a:ext cx="5567084" cy="4022685"/>
            <a:chOff x="1788457" y="1739481"/>
            <a:chExt cx="6145308" cy="4022685"/>
          </a:xfrm>
        </p:grpSpPr>
        <p:sp>
          <p:nvSpPr>
            <p:cNvPr id="7" name="Title 2"/>
            <p:cNvSpPr txBox="1">
              <a:spLocks/>
            </p:cNvSpPr>
            <p:nvPr/>
          </p:nvSpPr>
          <p:spPr>
            <a:xfrm>
              <a:off x="1788459" y="1739481"/>
              <a:ext cx="5983942" cy="952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Ms Sally Parsley (Host)</a:t>
              </a:r>
              <a:br>
                <a:rPr lang="en-GB" sz="2000" dirty="0"/>
              </a:br>
              <a:r>
                <a:rPr lang="en-GB" sz="2000" dirty="0">
                  <a:latin typeface="+mn-lt"/>
                </a:rPr>
                <a:t>T</a:t>
              </a:r>
              <a:r>
                <a:rPr lang="en-GB" sz="2000" dirty="0">
                  <a:latin typeface="+mn-lt"/>
                  <a:cs typeface="Arial" panose="020B0604020202020204" pitchFamily="34" charset="0"/>
                </a:rPr>
                <a:t>echnical lead, Open Education Programme, International Centre for Eye Health</a:t>
              </a:r>
            </a:p>
          </p:txBody>
        </p:sp>
        <p:sp>
          <p:nvSpPr>
            <p:cNvPr id="8" name="Title 2"/>
            <p:cNvSpPr txBox="1">
              <a:spLocks/>
            </p:cNvSpPr>
            <p:nvPr/>
          </p:nvSpPr>
          <p:spPr>
            <a:xfrm>
              <a:off x="1788458" y="3239621"/>
              <a:ext cx="6145307" cy="952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Professor Allen Foster</a:t>
              </a:r>
              <a:br>
                <a:rPr lang="en-GB" sz="2000" dirty="0"/>
              </a:br>
              <a:r>
                <a:rPr lang="en-GB" sz="2000" dirty="0">
                  <a:latin typeface="+mn-lt"/>
                  <a:cs typeface="Arial" panose="020B0604020202020204" pitchFamily="34" charset="0"/>
                </a:rPr>
                <a:t>Co-Director, International Centre for Eye Health</a:t>
              </a:r>
            </a:p>
          </p:txBody>
        </p:sp>
        <p:sp>
          <p:nvSpPr>
            <p:cNvPr id="9" name="Title 2"/>
            <p:cNvSpPr txBox="1">
              <a:spLocks/>
            </p:cNvSpPr>
            <p:nvPr/>
          </p:nvSpPr>
          <p:spPr>
            <a:xfrm>
              <a:off x="1788457" y="4809666"/>
              <a:ext cx="6145307" cy="952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Dr Daksha Patel</a:t>
              </a:r>
              <a:br>
                <a:rPr lang="en-GB" sz="2000" dirty="0"/>
              </a:br>
              <a:r>
                <a:rPr lang="en-GB" sz="2000" dirty="0">
                  <a:latin typeface="+mn-lt"/>
                  <a:cs typeface="Arial" panose="020B0604020202020204" pitchFamily="34" charset="0"/>
                </a:rPr>
                <a:t>E-learning Director, International Centre for Eye Health</a:t>
              </a:r>
            </a:p>
          </p:txBody>
        </p:sp>
      </p:grpSp>
      <p:sp>
        <p:nvSpPr>
          <p:cNvPr id="11" name="Title 2"/>
          <p:cNvSpPr txBox="1">
            <a:spLocks/>
          </p:cNvSpPr>
          <p:nvPr/>
        </p:nvSpPr>
        <p:spPr>
          <a:xfrm>
            <a:off x="7355540" y="1739480"/>
            <a:ext cx="4612342" cy="31312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endParaRPr lang="en-GB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55539" y="2000772"/>
            <a:ext cx="4539925" cy="3070625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GB" sz="21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Overview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</a:rPr>
              <a:t>Welcome &amp; introductions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  <a:cs typeface="Arial" panose="020B0604020202020204" pitchFamily="34" charset="0"/>
              </a:rPr>
              <a:t>Presentation 1: </a:t>
            </a:r>
            <a:r>
              <a:rPr lang="en-GB" sz="2100" dirty="0" err="1">
                <a:solidFill>
                  <a:schemeClr val="tx1"/>
                </a:solidFill>
                <a:cs typeface="Arial" panose="020B0604020202020204" pitchFamily="34" charset="0"/>
              </a:rPr>
              <a:t>Prof.</a:t>
            </a:r>
            <a:r>
              <a:rPr lang="en-GB" sz="2100" dirty="0">
                <a:solidFill>
                  <a:schemeClr val="tx1"/>
                </a:solidFill>
                <a:cs typeface="Arial" panose="020B0604020202020204" pitchFamily="34" charset="0"/>
              </a:rPr>
              <a:t> Foster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  <a:cs typeface="Arial" panose="020B0604020202020204" pitchFamily="34" charset="0"/>
              </a:rPr>
              <a:t>Presentation 2: Dr Patel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tx1"/>
                </a:solidFill>
                <a:cs typeface="Arial" panose="020B0604020202020204" pitchFamily="34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25408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discussion 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00" y="1602000"/>
            <a:ext cx="11126400" cy="3256871"/>
          </a:xfrm>
          <a:solidFill>
            <a:srgbClr val="FFD966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985838" indent="-717550">
              <a:tabLst>
                <a:tab pos="538163" algn="l"/>
              </a:tabLst>
            </a:pPr>
            <a:r>
              <a:rPr lang="en-US" sz="3600" dirty="0"/>
              <a:t>What is </a:t>
            </a:r>
            <a:r>
              <a:rPr lang="en-US" sz="3600" b="1" dirty="0"/>
              <a:t>Open Education</a:t>
            </a:r>
            <a:r>
              <a:rPr lang="en-US" sz="3600" dirty="0"/>
              <a:t>?</a:t>
            </a:r>
          </a:p>
          <a:p>
            <a:pPr marL="985838" indent="-717550">
              <a:tabLst>
                <a:tab pos="538163" algn="l"/>
              </a:tabLst>
            </a:pPr>
            <a:r>
              <a:rPr lang="en-US" sz="3600" dirty="0"/>
              <a:t>Is it </a:t>
            </a:r>
            <a:r>
              <a:rPr lang="en-US" sz="3600" b="1" dirty="0"/>
              <a:t>relevant</a:t>
            </a:r>
            <a:r>
              <a:rPr lang="en-US" sz="3600" dirty="0"/>
              <a:t> </a:t>
            </a:r>
            <a:r>
              <a:rPr lang="en-US" sz="3600" b="1" dirty="0" smtClean="0"/>
              <a:t>and applicable </a:t>
            </a:r>
            <a:r>
              <a:rPr lang="en-US" sz="3600" dirty="0" smtClean="0"/>
              <a:t>for </a:t>
            </a:r>
            <a:r>
              <a:rPr lang="en-US" sz="3600" dirty="0"/>
              <a:t>eye care education? </a:t>
            </a:r>
          </a:p>
          <a:p>
            <a:pPr marL="985838" indent="-717550">
              <a:tabLst>
                <a:tab pos="538163" algn="l"/>
              </a:tabLst>
            </a:pPr>
            <a:r>
              <a:rPr lang="en-US" sz="3600" dirty="0" smtClean="0"/>
              <a:t>What </a:t>
            </a:r>
            <a:r>
              <a:rPr lang="en-US" sz="3600" dirty="0"/>
              <a:t>is </a:t>
            </a:r>
            <a:r>
              <a:rPr lang="en-US" sz="3600" b="1" dirty="0"/>
              <a:t>available</a:t>
            </a:r>
            <a:r>
              <a:rPr lang="en-US" sz="3600" dirty="0"/>
              <a:t> from ICEH at LSHTM?</a:t>
            </a:r>
          </a:p>
        </p:txBody>
      </p:sp>
    </p:spTree>
    <p:extLst>
      <p:ext uri="{BB962C8B-B14F-4D97-AF65-F5344CB8AC3E}">
        <p14:creationId xmlns:p14="http://schemas.microsoft.com/office/powerpoint/2010/main" val="253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85" y="365126"/>
            <a:ext cx="10851503" cy="856458"/>
          </a:xfrm>
        </p:spPr>
        <p:txBody>
          <a:bodyPr/>
          <a:lstStyle/>
          <a:p>
            <a:r>
              <a:rPr lang="en-US" dirty="0"/>
              <a:t>Open Education: What is it?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3885" y="1319278"/>
            <a:ext cx="5157787" cy="524066"/>
          </a:xfrm>
          <a:solidFill>
            <a:schemeClr val="accent6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OPEN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3885" y="2010804"/>
            <a:ext cx="5157787" cy="44617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/>
              <a:t>No barriers or obstacles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Accessible</a:t>
            </a:r>
            <a:endParaRPr lang="en-US" sz="2800" dirty="0"/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/>
              <a:t>Legally unrestricted</a:t>
            </a:r>
            <a:r>
              <a:rPr lang="en-US" sz="2800" b="1" dirty="0"/>
              <a:t>, </a:t>
            </a:r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Not </a:t>
            </a:r>
            <a:r>
              <a:rPr lang="en-US" sz="2800" dirty="0"/>
              <a:t>in silos/collaborative </a:t>
            </a:r>
            <a:endParaRPr lang="en-US" sz="2800" dirty="0" smtClean="0"/>
          </a:p>
          <a:p>
            <a:pPr marR="0" lvl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/>
              <a:t>Free?   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319278"/>
            <a:ext cx="5789141" cy="558949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EDUCATION</a:t>
            </a:r>
            <a:r>
              <a:rPr lang="en-US" sz="3200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2010804"/>
            <a:ext cx="5789142" cy="446171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Not </a:t>
            </a:r>
            <a:r>
              <a:rPr lang="en-US" dirty="0"/>
              <a:t>to be confused with a place </a:t>
            </a:r>
            <a:r>
              <a:rPr lang="en-US" dirty="0" err="1"/>
              <a:t>e.g</a:t>
            </a:r>
            <a:r>
              <a:rPr lang="en-US" dirty="0"/>
              <a:t> school </a:t>
            </a:r>
          </a:p>
          <a:p>
            <a:pPr>
              <a:lnSpc>
                <a:spcPct val="150000"/>
              </a:lnSpc>
            </a:pPr>
            <a:r>
              <a:rPr lang="en-US" dirty="0"/>
              <a:t>Origin Greek – “</a:t>
            </a:r>
            <a:r>
              <a:rPr lang="en-US" b="1" dirty="0" err="1"/>
              <a:t>Educere</a:t>
            </a:r>
            <a:r>
              <a:rPr lang="en-US" dirty="0"/>
              <a:t>” – to bring out or develop potential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Deliberate </a:t>
            </a:r>
            <a:r>
              <a:rPr lang="en-US" dirty="0"/>
              <a:t>–</a:t>
            </a:r>
            <a:r>
              <a:rPr lang="en-US" b="1" dirty="0"/>
              <a:t>hopeful - informed and respectful </a:t>
            </a:r>
            <a:r>
              <a:rPr lang="en-US" dirty="0"/>
              <a:t>–invites truth and possibility </a:t>
            </a:r>
          </a:p>
          <a:p>
            <a:pPr>
              <a:lnSpc>
                <a:spcPct val="150000"/>
              </a:lnSpc>
            </a:pPr>
            <a:r>
              <a:rPr lang="en-US" dirty="0"/>
              <a:t> Grounded in </a:t>
            </a:r>
            <a:r>
              <a:rPr lang="en-US" b="1" dirty="0"/>
              <a:t>co-operation</a:t>
            </a:r>
            <a:r>
              <a:rPr lang="en-US" dirty="0"/>
              <a:t> 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Deliberate </a:t>
            </a:r>
            <a:r>
              <a:rPr lang="en-US" b="1" dirty="0"/>
              <a:t>act </a:t>
            </a:r>
            <a:r>
              <a:rPr lang="en-US" dirty="0"/>
              <a:t>to develop understanding , judgement and enable action </a:t>
            </a:r>
          </a:p>
        </p:txBody>
      </p:sp>
    </p:spTree>
    <p:extLst>
      <p:ext uri="{BB962C8B-B14F-4D97-AF65-F5344CB8AC3E}">
        <p14:creationId xmlns:p14="http://schemas.microsoft.com/office/powerpoint/2010/main" val="15295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education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6000" y="1383956"/>
            <a:ext cx="11318466" cy="5106491"/>
          </a:xfrm>
          <a:solidFill>
            <a:srgbClr val="FFD966"/>
          </a:solidFill>
        </p:spPr>
        <p:txBody>
          <a:bodyPr anchor="ctr"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en-US" sz="2800" dirty="0"/>
              <a:t>Open Education - philosophy to produce, share, and build on </a:t>
            </a:r>
            <a:r>
              <a:rPr lang="en-US" sz="2800" dirty="0" smtClean="0"/>
              <a:t>knowledge.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/>
              <a:t>Proponents of </a:t>
            </a:r>
            <a:r>
              <a:rPr lang="en-US" sz="2800" dirty="0" smtClean="0"/>
              <a:t>OE believe </a:t>
            </a:r>
            <a:r>
              <a:rPr lang="en-US" sz="2800" dirty="0"/>
              <a:t>everyone in the world </a:t>
            </a:r>
            <a:r>
              <a:rPr lang="en-US" sz="2800" dirty="0" smtClean="0"/>
              <a:t>should </a:t>
            </a:r>
            <a:r>
              <a:rPr lang="en-US" sz="2800" b="1" dirty="0"/>
              <a:t>h</a:t>
            </a:r>
            <a:r>
              <a:rPr lang="en-US" sz="2800" b="1" dirty="0" smtClean="0"/>
              <a:t>ave </a:t>
            </a:r>
            <a:r>
              <a:rPr lang="en-US" sz="2800" b="1" dirty="0"/>
              <a:t>access </a:t>
            </a:r>
            <a:r>
              <a:rPr lang="en-US" sz="2800" dirty="0"/>
              <a:t>to </a:t>
            </a:r>
            <a:r>
              <a:rPr lang="en-US" sz="2800" b="1" dirty="0"/>
              <a:t>high-quality</a:t>
            </a:r>
            <a:r>
              <a:rPr lang="en-US" sz="2800" dirty="0"/>
              <a:t> educational </a:t>
            </a:r>
            <a:r>
              <a:rPr lang="en-US" sz="2800" dirty="0" smtClean="0"/>
              <a:t>experiences and resources.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8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Begin to address </a:t>
            </a:r>
            <a:r>
              <a:rPr lang="en-US" sz="2800" b="1" dirty="0" smtClean="0"/>
              <a:t>barriers </a:t>
            </a:r>
            <a:r>
              <a:rPr lang="en-US" sz="2800" dirty="0" smtClean="0"/>
              <a:t>e.g.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/>
              <a:t>Cost of education, 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 smtClean="0"/>
              <a:t>outdated </a:t>
            </a:r>
            <a:r>
              <a:rPr lang="en-US" sz="2800" dirty="0"/>
              <a:t>or obsolete t</a:t>
            </a:r>
            <a:r>
              <a:rPr lang="en-US" sz="2800" dirty="0" smtClean="0"/>
              <a:t>eaching materials</a:t>
            </a:r>
            <a:r>
              <a:rPr lang="en-US" sz="2800" dirty="0"/>
              <a:t>,</a:t>
            </a:r>
          </a:p>
          <a:p>
            <a:pPr lvl="3">
              <a:lnSpc>
                <a:spcPct val="100000"/>
              </a:lnSpc>
              <a:spcBef>
                <a:spcPts val="0"/>
              </a:spcBef>
              <a:buFont typeface="Wingdings" charset="2"/>
              <a:buChar char="Ø"/>
            </a:pPr>
            <a:r>
              <a:rPr lang="en-US" sz="2800" dirty="0"/>
              <a:t>legal mechanisms that prevent collaboration among scholars and educators.</a:t>
            </a:r>
          </a:p>
        </p:txBody>
      </p:sp>
    </p:spTree>
    <p:extLst>
      <p:ext uri="{BB962C8B-B14F-4D97-AF65-F5344CB8AC3E}">
        <p14:creationId xmlns:p14="http://schemas.microsoft.com/office/powerpoint/2010/main" val="2711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671" y="166346"/>
            <a:ext cx="11283163" cy="801065"/>
          </a:xfrm>
        </p:spPr>
        <p:txBody>
          <a:bodyPr>
            <a:normAutofit fontScale="90000"/>
          </a:bodyPr>
          <a:lstStyle/>
          <a:p>
            <a:r>
              <a:rPr lang="en-US" dirty="0"/>
              <a:t>Brief history: from RLO to OER to MOOC </a:t>
            </a:r>
            <a:endParaRPr lang="en-P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1781089" y="4167747"/>
            <a:ext cx="1" cy="431443"/>
          </a:xfrm>
          <a:prstGeom prst="line">
            <a:avLst/>
          </a:prstGeom>
          <a:ln w="38100">
            <a:solidFill>
              <a:srgbClr val="C00000"/>
            </a:solidFill>
            <a:headEnd type="diamond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212205" y="1020418"/>
            <a:ext cx="11780843" cy="5703006"/>
            <a:chOff x="274309" y="1096141"/>
            <a:chExt cx="11780843" cy="570300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77175" y="3180474"/>
              <a:ext cx="0" cy="362974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diamond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625371" y="4225196"/>
              <a:ext cx="0" cy="431445"/>
            </a:xfrm>
            <a:prstGeom prst="line">
              <a:avLst/>
            </a:prstGeom>
            <a:ln w="38100">
              <a:solidFill>
                <a:srgbClr val="FF0000"/>
              </a:solidFill>
              <a:headEnd type="diamond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5223969" y="4188647"/>
              <a:ext cx="0" cy="504540"/>
            </a:xfrm>
            <a:prstGeom prst="line">
              <a:avLst/>
            </a:prstGeom>
            <a:ln w="38100">
              <a:solidFill>
                <a:srgbClr val="92D050"/>
              </a:solidFill>
              <a:headEnd type="diamond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561731" y="3197788"/>
              <a:ext cx="0" cy="362974"/>
            </a:xfrm>
            <a:prstGeom prst="line">
              <a:avLst/>
            </a:prstGeom>
            <a:ln w="38100">
              <a:solidFill>
                <a:srgbClr val="FFC000"/>
              </a:solidFill>
              <a:headEnd type="diamond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9474263" y="3042751"/>
              <a:ext cx="2289" cy="50069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  <a:headEnd type="diamond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7240555" y="4225196"/>
              <a:ext cx="1" cy="467992"/>
            </a:xfrm>
            <a:prstGeom prst="line">
              <a:avLst/>
            </a:prstGeom>
            <a:ln w="38100">
              <a:solidFill>
                <a:srgbClr val="FF0000"/>
              </a:solidFill>
              <a:headEnd type="diamond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964085" y="3074531"/>
              <a:ext cx="0" cy="468917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  <a:headEnd type="diamond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Group 54"/>
            <p:cNvGrpSpPr/>
            <p:nvPr/>
          </p:nvGrpSpPr>
          <p:grpSpPr>
            <a:xfrm>
              <a:off x="274309" y="1096141"/>
              <a:ext cx="11780843" cy="5703006"/>
              <a:chOff x="274309" y="1096141"/>
              <a:chExt cx="11780843" cy="570300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274309" y="3560762"/>
                <a:ext cx="10586524" cy="664434"/>
                <a:chOff x="569843" y="2747962"/>
                <a:chExt cx="7431157" cy="1214438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" name="Pentagon 4"/>
                <p:cNvSpPr/>
                <p:nvPr/>
              </p:nvSpPr>
              <p:spPr>
                <a:xfrm>
                  <a:off x="569843" y="2747962"/>
                  <a:ext cx="1911625" cy="1214438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/>
                </a:p>
              </p:txBody>
            </p:sp>
            <p:sp>
              <p:nvSpPr>
                <p:cNvPr id="6" name="Chevron 5"/>
                <p:cNvSpPr/>
                <p:nvPr/>
              </p:nvSpPr>
              <p:spPr>
                <a:xfrm>
                  <a:off x="2001078" y="2747962"/>
                  <a:ext cx="1842052" cy="1214438"/>
                </a:xfrm>
                <a:prstGeom prst="chevron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Chevron 6"/>
                <p:cNvSpPr/>
                <p:nvPr/>
              </p:nvSpPr>
              <p:spPr>
                <a:xfrm>
                  <a:off x="3399182" y="2747962"/>
                  <a:ext cx="1842052" cy="1214438"/>
                </a:xfrm>
                <a:prstGeom prst="chevron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Chevron 7"/>
                <p:cNvSpPr/>
                <p:nvPr/>
              </p:nvSpPr>
              <p:spPr>
                <a:xfrm>
                  <a:off x="4760844" y="2747962"/>
                  <a:ext cx="1842052" cy="1214438"/>
                </a:xfrm>
                <a:prstGeom prst="chevron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Chevron 8"/>
                <p:cNvSpPr/>
                <p:nvPr/>
              </p:nvSpPr>
              <p:spPr>
                <a:xfrm>
                  <a:off x="6158948" y="2747962"/>
                  <a:ext cx="1842052" cy="1214438"/>
                </a:xfrm>
                <a:prstGeom prst="chevron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PH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274309" y="1811645"/>
                <a:ext cx="2499382" cy="147732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2880" tIns="91440" rIns="182880" bIns="91440" rtlCol="0">
                <a:spAutoFit/>
              </a:bodyPr>
              <a:lstStyle/>
              <a:p>
                <a:r>
                  <a:rPr lang="en-PH" sz="2000" b="1" dirty="0">
                    <a:latin typeface="Calibri" pitchFamily="34" charset="0"/>
                    <a:cs typeface="Calibri" pitchFamily="34" charset="0"/>
                  </a:rPr>
                  <a:t>Nelsons review 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PH" sz="1600" dirty="0">
                    <a:latin typeface="Calibri" pitchFamily="34" charset="0"/>
                    <a:cs typeface="Calibri" pitchFamily="34" charset="0"/>
                  </a:rPr>
                  <a:t>Educators sharing </a:t>
                </a:r>
                <a:r>
                  <a:rPr lang="en-PH" sz="1600" dirty="0" smtClean="0">
                    <a:latin typeface="Calibri" pitchFamily="34" charset="0"/>
                    <a:cs typeface="Calibri" pitchFamily="34" charset="0"/>
                  </a:rPr>
                  <a:t> expertise = </a:t>
                </a:r>
                <a:r>
                  <a:rPr lang="en-PH" sz="1600" dirty="0">
                    <a:latin typeface="Calibri" pitchFamily="34" charset="0"/>
                    <a:cs typeface="Calibri" pitchFamily="34" charset="0"/>
                  </a:rPr>
                  <a:t>quality improvement </a:t>
                </a:r>
                <a:endParaRPr lang="en-PH" sz="1200" dirty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PH" sz="1600" dirty="0">
                    <a:latin typeface="Calibri" pitchFamily="34" charset="0"/>
                    <a:cs typeface="Calibri" pitchFamily="34" charset="0"/>
                  </a:rPr>
                  <a:t>Efficiency saving </a:t>
                </a:r>
                <a:endParaRPr lang="en-PH" sz="2000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11941" y="4672027"/>
                <a:ext cx="2031300" cy="1015663"/>
              </a:xfrm>
              <a:prstGeom prst="rect">
                <a:avLst/>
              </a:prstGeom>
              <a:solidFill>
                <a:srgbClr val="FF998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2880" tIns="91440" rIns="182880" bIns="91440" rtlCol="0">
                <a:spAutoFit/>
              </a:bodyPr>
              <a:lstStyle/>
              <a:p>
                <a:r>
                  <a:rPr lang="en-PH" b="1" dirty="0"/>
                  <a:t>2002 – CREATIVE COMMONS LICENSES 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072364" y="1096141"/>
                <a:ext cx="3040198" cy="2031325"/>
              </a:xfrm>
              <a:prstGeom prst="rect">
                <a:avLst/>
              </a:prstGeom>
              <a:solidFill>
                <a:srgbClr val="FFD9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2880" tIns="91440" rIns="182880" bIns="91440" rtlCol="0">
                <a:spAutoFit/>
              </a:bodyPr>
              <a:lstStyle/>
              <a:p>
                <a:r>
                  <a:rPr lang="en-PH" sz="2000" dirty="0">
                    <a:latin typeface="+mj-lt"/>
                  </a:rPr>
                  <a:t>REUSABLE LEARNING OBJECTS (RLO)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PH" sz="1600" dirty="0"/>
                  <a:t>Specific content not context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PH" sz="1600" dirty="0"/>
                  <a:t>Sharing digital and non digital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PH" sz="1600" dirty="0"/>
                  <a:t>Pedagogy unsupported ? Quality and sustainability  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4414037" y="4706266"/>
                <a:ext cx="2228022" cy="209288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2880" tIns="91440" rIns="182880" bIns="91440" rtlCol="0">
                <a:spAutoFit/>
              </a:bodyPr>
              <a:lstStyle/>
              <a:p>
                <a:r>
                  <a:rPr lang="en-PH" sz="2000" dirty="0">
                    <a:latin typeface="+mj-lt"/>
                  </a:rPr>
                  <a:t>OER – OPEN EDUCATIONAL RESOURCE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PH" sz="1600" dirty="0" err="1"/>
                  <a:t>Hewlet</a:t>
                </a:r>
                <a:r>
                  <a:rPr lang="en-PH" sz="1600" dirty="0"/>
                  <a:t> foundation funded MIT 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PH" sz="1600" dirty="0"/>
                  <a:t>Launch of Open courseware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9305003" y="1256532"/>
                <a:ext cx="2354935" cy="172354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2880" tIns="91440" rIns="182880" bIns="91440" rtlCol="0">
                <a:spAutoFit/>
              </a:bodyPr>
              <a:lstStyle/>
              <a:p>
                <a:r>
                  <a:rPr lang="en-PH" sz="2000" dirty="0">
                    <a:latin typeface="+mj-lt"/>
                  </a:rPr>
                  <a:t>2009-11 MOOC , COURSERA  </a:t>
                </a:r>
              </a:p>
              <a:p>
                <a:r>
                  <a:rPr lang="en-PH" sz="2000" dirty="0">
                    <a:latin typeface="+mj-lt"/>
                  </a:rPr>
                  <a:t>Large numbers,</a:t>
                </a:r>
              </a:p>
              <a:p>
                <a:r>
                  <a:rPr lang="en-PH" sz="2000" dirty="0">
                    <a:latin typeface="+mj-lt"/>
                  </a:rPr>
                  <a:t> structured + assessment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4289" y="3708313"/>
                <a:ext cx="809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1982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2883256" y="3692320"/>
                <a:ext cx="809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2000 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954716" y="3707577"/>
                <a:ext cx="809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20O2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097337" y="3692320"/>
                <a:ext cx="809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2009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818540" y="3692320"/>
                <a:ext cx="1357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PH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Impact" panose="020B0806030902050204" pitchFamily="34" charset="0"/>
                  </a:rPr>
                  <a:t>2011- 2017 </a:t>
                </a:r>
                <a:endParaRPr lang="en-PH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76775" y="4656639"/>
                <a:ext cx="1662979" cy="1046440"/>
              </a:xfrm>
              <a:prstGeom prst="rect">
                <a:avLst/>
              </a:prstGeom>
              <a:solidFill>
                <a:srgbClr val="FF998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2880" tIns="91440" rIns="182880" bIns="91440" rtlCol="0">
                <a:spAutoFit/>
              </a:bodyPr>
              <a:lstStyle/>
              <a:p>
                <a:r>
                  <a:rPr lang="en-PH" sz="2000" dirty="0">
                    <a:latin typeface="+mj-lt"/>
                  </a:rPr>
                  <a:t>1989 </a:t>
                </a:r>
                <a:r>
                  <a:rPr lang="en-PH" dirty="0"/>
                  <a:t>Invention of WWW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191780" y="1778561"/>
                <a:ext cx="2912610" cy="123110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2880" tIns="91440" rIns="182880" bIns="91440" rtlCol="0">
                <a:spAutoFit/>
              </a:bodyPr>
              <a:lstStyle/>
              <a:p>
                <a:r>
                  <a:rPr lang="en-PH" sz="2000" dirty="0">
                    <a:latin typeface="+mj-lt"/>
                  </a:rPr>
                  <a:t>2002–9 Innovations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PH" sz="1600" dirty="0"/>
                  <a:t>Launch of </a:t>
                </a:r>
                <a:r>
                  <a:rPr lang="en-PH" sz="1600" dirty="0" err="1"/>
                  <a:t>Openlearn</a:t>
                </a:r>
                <a:r>
                  <a:rPr lang="en-PH" sz="1600" dirty="0"/>
                  <a:t> (OU)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PH" sz="1600" dirty="0"/>
                  <a:t>China ( CORE)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PH" sz="1600" dirty="0"/>
                  <a:t>Khan Academy 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6787240" y="4723579"/>
                <a:ext cx="2031300" cy="1292662"/>
              </a:xfrm>
              <a:prstGeom prst="rect">
                <a:avLst/>
              </a:prstGeom>
              <a:solidFill>
                <a:srgbClr val="FF998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82880" tIns="91440" rIns="182880" bIns="91440" rtlCol="0">
                <a:spAutoFit/>
              </a:bodyPr>
              <a:lstStyle/>
              <a:p>
                <a:r>
                  <a:rPr lang="en-PH" b="1" dirty="0"/>
                  <a:t>2007 – CAPE TOWN OPEN EDUCATION  DECLARATION </a:t>
                </a: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25172" y="4497355"/>
                <a:ext cx="3029980" cy="2301792"/>
              </a:xfrm>
              <a:prstGeom prst="rect">
                <a:avLst/>
              </a:prstGeom>
              <a:ln w="31750">
                <a:solidFill>
                  <a:srgbClr val="002060"/>
                </a:solidFill>
              </a:ln>
            </p:spPr>
          </p:pic>
        </p:grpSp>
        <p:cxnSp>
          <p:nvCxnSpPr>
            <p:cNvPr id="50" name="Straight Connector 49"/>
            <p:cNvCxnSpPr/>
            <p:nvPr/>
          </p:nvCxnSpPr>
          <p:spPr>
            <a:xfrm flipV="1">
              <a:off x="10860833" y="3892243"/>
              <a:ext cx="0" cy="548674"/>
            </a:xfrm>
            <a:prstGeom prst="line">
              <a:avLst/>
            </a:prstGeom>
            <a:ln w="38100">
              <a:solidFill>
                <a:srgbClr val="002060"/>
              </a:solidFill>
              <a:headEnd type="diamond" w="med" len="med"/>
              <a:tailEnd type="triangl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915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274638"/>
            <a:ext cx="83439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Open Educational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6501905"/>
              </p:ext>
            </p:extLst>
          </p:nvPr>
        </p:nvGraphicFramePr>
        <p:xfrm>
          <a:off x="456000" y="1311434"/>
          <a:ext cx="10247859" cy="5340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59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OERs, MOOCs and OEP</a:t>
            </a:r>
            <a:endParaRPr lang="en-US" b="1" dirty="0"/>
          </a:p>
        </p:txBody>
      </p:sp>
      <p:sp>
        <p:nvSpPr>
          <p:cNvPr id="23" name="Content Placeholder 22"/>
          <p:cNvSpPr>
            <a:spLocks noGrp="1"/>
          </p:cNvSpPr>
          <p:nvPr>
            <p:ph sz="half" idx="2"/>
          </p:nvPr>
        </p:nvSpPr>
        <p:spPr>
          <a:xfrm>
            <a:off x="7483149" y="1083536"/>
            <a:ext cx="4282875" cy="50934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Opportunities for eye care </a:t>
            </a:r>
            <a:r>
              <a:rPr lang="en-US" dirty="0"/>
              <a:t>: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Use 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Reuse 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Share 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Adapt 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Flexible learning</a:t>
            </a:r>
          </a:p>
          <a:p>
            <a:pPr lvl="1">
              <a:buFont typeface="Arial" charset="0"/>
              <a:buChar char="•"/>
            </a:pPr>
            <a:r>
              <a:rPr lang="en-US" sz="2400" dirty="0"/>
              <a:t>Networking people and knowledge </a:t>
            </a:r>
            <a:endParaRPr lang="en-US" sz="2400" dirty="0" smtClean="0"/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Build communities of practice</a:t>
            </a:r>
          </a:p>
          <a:p>
            <a:pPr marL="457200" lvl="1" indent="0">
              <a:buNone/>
            </a:pPr>
            <a:r>
              <a:rPr lang="en-US" sz="2400" b="1" dirty="0" smtClean="0"/>
              <a:t>Challenges </a:t>
            </a:r>
            <a:r>
              <a:rPr lang="en-US" sz="2400" dirty="0" smtClean="0"/>
              <a:t> 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Connectivity and digital literacy remains a challenge 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Lack of time</a:t>
            </a:r>
          </a:p>
          <a:p>
            <a:pPr lvl="1">
              <a:buFont typeface="Arial" charset="0"/>
              <a:buChar char="•"/>
            </a:pPr>
            <a:r>
              <a:rPr lang="en-US" sz="2400" dirty="0" smtClean="0"/>
              <a:t>Institutional policies  </a:t>
            </a:r>
            <a:endParaRPr lang="en-US" sz="2400" dirty="0"/>
          </a:p>
          <a:p>
            <a:pPr marL="0" indent="0" algn="ctr">
              <a:buNone/>
            </a:pPr>
            <a:r>
              <a:rPr lang="en-US" dirty="0"/>
              <a:t>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05284" y="1409231"/>
            <a:ext cx="6572596" cy="4990590"/>
            <a:chOff x="2869986" y="1555958"/>
            <a:chExt cx="6572596" cy="4990590"/>
          </a:xfrm>
        </p:grpSpPr>
        <p:sp>
          <p:nvSpPr>
            <p:cNvPr id="14" name="Freeform 13"/>
            <p:cNvSpPr/>
            <p:nvPr/>
          </p:nvSpPr>
          <p:spPr>
            <a:xfrm>
              <a:off x="4144635" y="2224048"/>
              <a:ext cx="3251660" cy="3251660"/>
            </a:xfrm>
            <a:custGeom>
              <a:avLst/>
              <a:gdLst>
                <a:gd name="connsiteX0" fmla="*/ 0 w 3251660"/>
                <a:gd name="connsiteY0" fmla="*/ 1625830 h 3251660"/>
                <a:gd name="connsiteX1" fmla="*/ 1625830 w 3251660"/>
                <a:gd name="connsiteY1" fmla="*/ 0 h 3251660"/>
                <a:gd name="connsiteX2" fmla="*/ 3251660 w 3251660"/>
                <a:gd name="connsiteY2" fmla="*/ 1625830 h 3251660"/>
                <a:gd name="connsiteX3" fmla="*/ 1625830 w 3251660"/>
                <a:gd name="connsiteY3" fmla="*/ 3251660 h 3251660"/>
                <a:gd name="connsiteX4" fmla="*/ 0 w 3251660"/>
                <a:gd name="connsiteY4" fmla="*/ 1625830 h 3251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660" h="3251660">
                  <a:moveTo>
                    <a:pt x="0" y="1625830"/>
                  </a:moveTo>
                  <a:cubicBezTo>
                    <a:pt x="0" y="727909"/>
                    <a:pt x="727909" y="0"/>
                    <a:pt x="1625830" y="0"/>
                  </a:cubicBezTo>
                  <a:cubicBezTo>
                    <a:pt x="2523751" y="0"/>
                    <a:pt x="3251660" y="727909"/>
                    <a:pt x="3251660" y="1625830"/>
                  </a:cubicBezTo>
                  <a:cubicBezTo>
                    <a:pt x="3251660" y="2523751"/>
                    <a:pt x="2523751" y="3251660"/>
                    <a:pt x="1625830" y="3251660"/>
                  </a:cubicBezTo>
                  <a:cubicBezTo>
                    <a:pt x="727909" y="3251660"/>
                    <a:pt x="0" y="2523751"/>
                    <a:pt x="0" y="1625830"/>
                  </a:cubicBezTo>
                  <a:close/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0">
              <a:scrgbClr r="0" g="0" b="0"/>
            </a:lnRef>
            <a:fillRef idx="3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10485" tIns="510485" rIns="510485" bIns="510485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700" kern="1200" dirty="0"/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/>
                <a:t>OER</a:t>
              </a:r>
            </a:p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700" kern="1200" dirty="0"/>
                <a:t>Open Educational resources 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869986" y="2784756"/>
              <a:ext cx="1825293" cy="1625830"/>
            </a:xfrm>
            <a:custGeom>
              <a:avLst/>
              <a:gdLst>
                <a:gd name="connsiteX0" fmla="*/ 0 w 1625830"/>
                <a:gd name="connsiteY0" fmla="*/ 812915 h 1625830"/>
                <a:gd name="connsiteX1" fmla="*/ 812915 w 1625830"/>
                <a:gd name="connsiteY1" fmla="*/ 0 h 1625830"/>
                <a:gd name="connsiteX2" fmla="*/ 1625830 w 1625830"/>
                <a:gd name="connsiteY2" fmla="*/ 812915 h 1625830"/>
                <a:gd name="connsiteX3" fmla="*/ 812915 w 1625830"/>
                <a:gd name="connsiteY3" fmla="*/ 1625830 h 1625830"/>
                <a:gd name="connsiteX4" fmla="*/ 0 w 1625830"/>
                <a:gd name="connsiteY4" fmla="*/ 812915 h 16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830" h="1625830">
                  <a:moveTo>
                    <a:pt x="0" y="812915"/>
                  </a:moveTo>
                  <a:cubicBezTo>
                    <a:pt x="0" y="363954"/>
                    <a:pt x="363954" y="0"/>
                    <a:pt x="812915" y="0"/>
                  </a:cubicBezTo>
                  <a:cubicBezTo>
                    <a:pt x="1261876" y="0"/>
                    <a:pt x="1625830" y="363954"/>
                    <a:pt x="1625830" y="812915"/>
                  </a:cubicBezTo>
                  <a:cubicBezTo>
                    <a:pt x="1625830" y="1261876"/>
                    <a:pt x="1261876" y="1625830"/>
                    <a:pt x="812915" y="1625830"/>
                  </a:cubicBezTo>
                  <a:cubicBezTo>
                    <a:pt x="363954" y="1625830"/>
                    <a:pt x="0" y="1261876"/>
                    <a:pt x="0" y="812915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47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58417" tIns="258417" rIns="258417" bIns="25841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Videos</a:t>
              </a:r>
              <a:r>
                <a:rPr lang="en-US" sz="1600" kern="1200"/>
                <a:t>/ </a:t>
              </a:r>
              <a:r>
                <a:rPr lang="en-US" sz="1600" kern="1200" smtClean="0"/>
                <a:t>podcasts/blogs </a:t>
              </a:r>
              <a:endParaRPr lang="en-US" sz="16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984104" y="1555958"/>
              <a:ext cx="1625830" cy="1625830"/>
            </a:xfrm>
            <a:custGeom>
              <a:avLst/>
              <a:gdLst>
                <a:gd name="connsiteX0" fmla="*/ 0 w 1625830"/>
                <a:gd name="connsiteY0" fmla="*/ 812915 h 1625830"/>
                <a:gd name="connsiteX1" fmla="*/ 812915 w 1625830"/>
                <a:gd name="connsiteY1" fmla="*/ 0 h 1625830"/>
                <a:gd name="connsiteX2" fmla="*/ 1625830 w 1625830"/>
                <a:gd name="connsiteY2" fmla="*/ 812915 h 1625830"/>
                <a:gd name="connsiteX3" fmla="*/ 812915 w 1625830"/>
                <a:gd name="connsiteY3" fmla="*/ 1625830 h 1625830"/>
                <a:gd name="connsiteX4" fmla="*/ 0 w 1625830"/>
                <a:gd name="connsiteY4" fmla="*/ 812915 h 16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830" h="1625830">
                  <a:moveTo>
                    <a:pt x="0" y="812915"/>
                  </a:moveTo>
                  <a:cubicBezTo>
                    <a:pt x="0" y="363954"/>
                    <a:pt x="363954" y="0"/>
                    <a:pt x="812915" y="0"/>
                  </a:cubicBezTo>
                  <a:cubicBezTo>
                    <a:pt x="1261876" y="0"/>
                    <a:pt x="1625830" y="363954"/>
                    <a:pt x="1625830" y="812915"/>
                  </a:cubicBezTo>
                  <a:cubicBezTo>
                    <a:pt x="1625830" y="1261876"/>
                    <a:pt x="1261876" y="1625830"/>
                    <a:pt x="812915" y="1625830"/>
                  </a:cubicBezTo>
                  <a:cubicBezTo>
                    <a:pt x="363954" y="1625830"/>
                    <a:pt x="0" y="1261876"/>
                    <a:pt x="0" y="81291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2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58417" tIns="258417" rIns="258417" bIns="25841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Open</a:t>
              </a:r>
              <a:r>
                <a:rPr lang="en-US" sz="1600" kern="1200" baseline="0" dirty="0"/>
                <a:t> data </a:t>
              </a:r>
              <a:endParaRPr lang="en-US" sz="1600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672476" y="2201401"/>
              <a:ext cx="2770106" cy="2222103"/>
            </a:xfrm>
            <a:custGeom>
              <a:avLst/>
              <a:gdLst>
                <a:gd name="connsiteX0" fmla="*/ 0 w 2770106"/>
                <a:gd name="connsiteY0" fmla="*/ 1111052 h 2222103"/>
                <a:gd name="connsiteX1" fmla="*/ 1385053 w 2770106"/>
                <a:gd name="connsiteY1" fmla="*/ 0 h 2222103"/>
                <a:gd name="connsiteX2" fmla="*/ 2770106 w 2770106"/>
                <a:gd name="connsiteY2" fmla="*/ 1111052 h 2222103"/>
                <a:gd name="connsiteX3" fmla="*/ 1385053 w 2770106"/>
                <a:gd name="connsiteY3" fmla="*/ 2222104 h 2222103"/>
                <a:gd name="connsiteX4" fmla="*/ 0 w 2770106"/>
                <a:gd name="connsiteY4" fmla="*/ 1111052 h 2222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0106" h="2222103">
                  <a:moveTo>
                    <a:pt x="0" y="1111052"/>
                  </a:moveTo>
                  <a:cubicBezTo>
                    <a:pt x="0" y="497435"/>
                    <a:pt x="620109" y="0"/>
                    <a:pt x="1385053" y="0"/>
                  </a:cubicBezTo>
                  <a:cubicBezTo>
                    <a:pt x="2149997" y="0"/>
                    <a:pt x="2770106" y="497435"/>
                    <a:pt x="2770106" y="1111052"/>
                  </a:cubicBezTo>
                  <a:cubicBezTo>
                    <a:pt x="2770106" y="1724669"/>
                    <a:pt x="2149997" y="2222104"/>
                    <a:pt x="1385053" y="2222104"/>
                  </a:cubicBezTo>
                  <a:cubicBezTo>
                    <a:pt x="620109" y="2222104"/>
                    <a:pt x="0" y="1724669"/>
                    <a:pt x="0" y="1111052"/>
                  </a:cubicBezTo>
                  <a:close/>
                </a:path>
              </a:pathLst>
            </a:custGeom>
            <a:solidFill>
              <a:srgbClr val="C894B1">
                <a:alpha val="43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25993" tIns="345739" rIns="425993" bIns="34573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/>
                <a:t>MOOC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Massive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Open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/>
                <a:t>Online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/>
                <a:t>Courses 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195962" y="4920718"/>
              <a:ext cx="1625830" cy="1625830"/>
            </a:xfrm>
            <a:custGeom>
              <a:avLst/>
              <a:gdLst>
                <a:gd name="connsiteX0" fmla="*/ 0 w 1625830"/>
                <a:gd name="connsiteY0" fmla="*/ 812915 h 1625830"/>
                <a:gd name="connsiteX1" fmla="*/ 812915 w 1625830"/>
                <a:gd name="connsiteY1" fmla="*/ 0 h 1625830"/>
                <a:gd name="connsiteX2" fmla="*/ 1625830 w 1625830"/>
                <a:gd name="connsiteY2" fmla="*/ 812915 h 1625830"/>
                <a:gd name="connsiteX3" fmla="*/ 812915 w 1625830"/>
                <a:gd name="connsiteY3" fmla="*/ 1625830 h 1625830"/>
                <a:gd name="connsiteX4" fmla="*/ 0 w 1625830"/>
                <a:gd name="connsiteY4" fmla="*/ 812915 h 16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830" h="1625830">
                  <a:moveTo>
                    <a:pt x="0" y="812915"/>
                  </a:moveTo>
                  <a:cubicBezTo>
                    <a:pt x="0" y="363954"/>
                    <a:pt x="363954" y="0"/>
                    <a:pt x="812915" y="0"/>
                  </a:cubicBezTo>
                  <a:cubicBezTo>
                    <a:pt x="1261876" y="0"/>
                    <a:pt x="1625830" y="363954"/>
                    <a:pt x="1625830" y="812915"/>
                  </a:cubicBezTo>
                  <a:cubicBezTo>
                    <a:pt x="1625830" y="1261876"/>
                    <a:pt x="1261876" y="1625830"/>
                    <a:pt x="812915" y="1625830"/>
                  </a:cubicBezTo>
                  <a:cubicBezTo>
                    <a:pt x="363954" y="1625830"/>
                    <a:pt x="0" y="1261876"/>
                    <a:pt x="0" y="812915"/>
                  </a:cubicBezTo>
                  <a:close/>
                </a:path>
              </a:pathLst>
            </a:custGeom>
            <a:solidFill>
              <a:schemeClr val="accent6">
                <a:lumMod val="75000"/>
                <a:alpha val="28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58417" tIns="258417" rIns="258417" bIns="25841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Open course ware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354571" y="4408841"/>
              <a:ext cx="1625830" cy="1625830"/>
            </a:xfrm>
            <a:custGeom>
              <a:avLst/>
              <a:gdLst>
                <a:gd name="connsiteX0" fmla="*/ 0 w 1625830"/>
                <a:gd name="connsiteY0" fmla="*/ 812915 h 1625830"/>
                <a:gd name="connsiteX1" fmla="*/ 812915 w 1625830"/>
                <a:gd name="connsiteY1" fmla="*/ 0 h 1625830"/>
                <a:gd name="connsiteX2" fmla="*/ 1625830 w 1625830"/>
                <a:gd name="connsiteY2" fmla="*/ 812915 h 1625830"/>
                <a:gd name="connsiteX3" fmla="*/ 812915 w 1625830"/>
                <a:gd name="connsiteY3" fmla="*/ 1625830 h 1625830"/>
                <a:gd name="connsiteX4" fmla="*/ 0 w 1625830"/>
                <a:gd name="connsiteY4" fmla="*/ 812915 h 162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5830" h="1625830">
                  <a:moveTo>
                    <a:pt x="0" y="812915"/>
                  </a:moveTo>
                  <a:cubicBezTo>
                    <a:pt x="0" y="363954"/>
                    <a:pt x="363954" y="0"/>
                    <a:pt x="812915" y="0"/>
                  </a:cubicBezTo>
                  <a:cubicBezTo>
                    <a:pt x="1261876" y="0"/>
                    <a:pt x="1625830" y="363954"/>
                    <a:pt x="1625830" y="812915"/>
                  </a:cubicBezTo>
                  <a:cubicBezTo>
                    <a:pt x="1625830" y="1261876"/>
                    <a:pt x="1261876" y="1625830"/>
                    <a:pt x="812915" y="1625830"/>
                  </a:cubicBezTo>
                  <a:cubicBezTo>
                    <a:pt x="363954" y="1625830"/>
                    <a:pt x="0" y="1261876"/>
                    <a:pt x="0" y="812915"/>
                  </a:cubicBezTo>
                  <a:close/>
                </a:path>
              </a:pathLst>
            </a:custGeom>
            <a:solidFill>
              <a:schemeClr val="accent4">
                <a:lumMod val="75000"/>
                <a:alpha val="32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58417" tIns="258417" rIns="258417" bIns="25841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Digital / non digital Journals 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8322906" y="1343608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Donut 1"/>
          <p:cNvSpPr/>
          <p:nvPr/>
        </p:nvSpPr>
        <p:spPr>
          <a:xfrm>
            <a:off x="889348" y="776615"/>
            <a:ext cx="6319441" cy="6081386"/>
          </a:xfrm>
          <a:prstGeom prst="donut">
            <a:avLst>
              <a:gd name="adj" fmla="val 689"/>
            </a:avLst>
          </a:prstGeom>
          <a:solidFill>
            <a:schemeClr val="bg1"/>
          </a:solidFill>
          <a:ln w="28575" cmpd="sng">
            <a:solidFill>
              <a:srgbClr val="C00000">
                <a:alpha val="44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63824" y="5328085"/>
            <a:ext cx="610599" cy="536316"/>
          </a:xfrm>
          <a:prstGeom prst="ellipse">
            <a:avLst/>
          </a:prstGeom>
          <a:pattFill prst="wd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77113" y="1083536"/>
            <a:ext cx="610599" cy="536316"/>
          </a:xfrm>
          <a:prstGeom prst="ellips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371699" y="5987902"/>
            <a:ext cx="352828" cy="26815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6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for eye health education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9787" y="1197089"/>
            <a:ext cx="5157787" cy="823912"/>
          </a:xfrm>
          <a:solidFill>
            <a:schemeClr val="accent5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Training </a:t>
            </a:r>
            <a:r>
              <a:rPr lang="en-US" sz="3200" dirty="0" err="1">
                <a:solidFill>
                  <a:schemeClr val="bg1"/>
                </a:solidFill>
              </a:rPr>
              <a:t>Programme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level*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39788" y="2021001"/>
            <a:ext cx="5157787" cy="4301416"/>
          </a:xfrm>
        </p:spPr>
        <p:txBody>
          <a:bodyPr>
            <a:noAutofit/>
          </a:bodyPr>
          <a:lstStyle/>
          <a:p>
            <a:r>
              <a:rPr lang="en-US" sz="2400" dirty="0"/>
              <a:t>Small / aging training faculty </a:t>
            </a:r>
          </a:p>
          <a:p>
            <a:r>
              <a:rPr lang="en-US" sz="2400" dirty="0" smtClean="0"/>
              <a:t>High </a:t>
            </a:r>
            <a:r>
              <a:rPr lang="en-US" sz="2400" dirty="0"/>
              <a:t>disease burden - Time tensions </a:t>
            </a:r>
            <a:endParaRPr lang="en-US" sz="2400" dirty="0" smtClean="0"/>
          </a:p>
          <a:p>
            <a:r>
              <a:rPr lang="en-US" sz="2400" dirty="0"/>
              <a:t>Limited budgets for </a:t>
            </a:r>
            <a:r>
              <a:rPr lang="en-US" sz="2400" dirty="0" smtClean="0"/>
              <a:t>expansion</a:t>
            </a:r>
            <a:endParaRPr lang="en-US" sz="2400" dirty="0"/>
          </a:p>
          <a:p>
            <a:r>
              <a:rPr lang="en-US" sz="2400" dirty="0"/>
              <a:t>Limited infrastructure </a:t>
            </a:r>
          </a:p>
          <a:p>
            <a:r>
              <a:rPr lang="en-US" sz="2400" dirty="0"/>
              <a:t>Variable training resources – educators need to keep up. </a:t>
            </a:r>
          </a:p>
          <a:p>
            <a:r>
              <a:rPr lang="en-US" sz="2400" dirty="0"/>
              <a:t>Student learning style </a:t>
            </a:r>
            <a:r>
              <a:rPr lang="en-US" sz="2400" dirty="0" smtClean="0"/>
              <a:t>influenced </a:t>
            </a:r>
            <a:r>
              <a:rPr lang="en-US" sz="2400" dirty="0"/>
              <a:t>by social networks and internet. </a:t>
            </a:r>
          </a:p>
          <a:p>
            <a:r>
              <a:rPr lang="en-US" sz="2400" dirty="0" err="1" smtClean="0"/>
              <a:t>Curriculli</a:t>
            </a:r>
            <a:r>
              <a:rPr lang="en-US" sz="2400" dirty="0" smtClean="0"/>
              <a:t> </a:t>
            </a:r>
            <a:r>
              <a:rPr lang="en-US" sz="2400" dirty="0"/>
              <a:t>not aligned with National Eye health strategy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72200" y="1199860"/>
            <a:ext cx="5183188" cy="823912"/>
          </a:xfrm>
          <a:solidFill>
            <a:schemeClr val="accent4">
              <a:lumMod val="75000"/>
            </a:schemeClr>
          </a:solidFill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Individual practitioner level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0" y="2021001"/>
            <a:ext cx="5183188" cy="3838349"/>
          </a:xfrm>
        </p:spPr>
        <p:txBody>
          <a:bodyPr>
            <a:normAutofit/>
          </a:bodyPr>
          <a:lstStyle/>
          <a:p>
            <a:r>
              <a:rPr lang="en-US" sz="2400" b="1" dirty="0"/>
              <a:t>Access</a:t>
            </a:r>
            <a:r>
              <a:rPr lang="en-US" sz="2400" dirty="0"/>
              <a:t> to learning is limited - especially mid level providers </a:t>
            </a:r>
          </a:p>
          <a:p>
            <a:r>
              <a:rPr lang="en-US" sz="2400" b="1" dirty="0"/>
              <a:t>Cost</a:t>
            </a:r>
            <a:r>
              <a:rPr lang="en-US" sz="2400" dirty="0"/>
              <a:t> of training </a:t>
            </a:r>
          </a:p>
          <a:p>
            <a:r>
              <a:rPr lang="en-US" sz="2400" dirty="0"/>
              <a:t>Limited </a:t>
            </a:r>
            <a:r>
              <a:rPr lang="en-US" sz="2400" b="1" dirty="0"/>
              <a:t>time</a:t>
            </a:r>
            <a:r>
              <a:rPr lang="en-US" sz="2400" dirty="0"/>
              <a:t> for learning - workload </a:t>
            </a:r>
          </a:p>
          <a:p>
            <a:r>
              <a:rPr lang="en-US" sz="2400" dirty="0"/>
              <a:t>Limited </a:t>
            </a:r>
            <a:r>
              <a:rPr lang="en-US" sz="2400" b="1" dirty="0"/>
              <a:t>availability</a:t>
            </a:r>
            <a:r>
              <a:rPr lang="en-US" sz="2400" dirty="0"/>
              <a:t> for professional </a:t>
            </a:r>
            <a:r>
              <a:rPr lang="en-US" sz="2400" dirty="0" smtClean="0"/>
              <a:t>development.</a:t>
            </a:r>
            <a:endParaRPr lang="en-US" sz="2400" dirty="0"/>
          </a:p>
          <a:p>
            <a:r>
              <a:rPr lang="en-US" sz="2400" dirty="0" smtClean="0"/>
              <a:t>Selection criteria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6000" y="6322417"/>
            <a:ext cx="312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 In LMIC settings of high need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1584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00" y="394624"/>
            <a:ext cx="11126400" cy="1144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Training barriers identified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public health in eye care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90689"/>
            <a:ext cx="11084858" cy="5167312"/>
          </a:xfrm>
        </p:spPr>
        <p:txBody>
          <a:bodyPr>
            <a:normAutofit fontScale="92500" lnSpcReduction="10000"/>
          </a:bodyPr>
          <a:lstStyle/>
          <a:p>
            <a:pPr marL="538163" indent="-538163">
              <a:lnSpc>
                <a:spcPct val="120000"/>
              </a:lnSpc>
              <a:spcBef>
                <a:spcPts val="600"/>
              </a:spcBef>
            </a:pPr>
            <a:r>
              <a:rPr lang="en-US" sz="3100" dirty="0"/>
              <a:t>Few post graduate training opportunities – </a:t>
            </a:r>
            <a:r>
              <a:rPr lang="en-US" sz="3100" dirty="0" err="1"/>
              <a:t>e.g</a:t>
            </a:r>
            <a:r>
              <a:rPr lang="en-US" sz="3100" dirty="0"/>
              <a:t>  MSc has ~20 places per year </a:t>
            </a:r>
          </a:p>
          <a:p>
            <a:pPr marL="538163" indent="-538163">
              <a:lnSpc>
                <a:spcPct val="120000"/>
              </a:lnSpc>
              <a:spcBef>
                <a:spcPts val="600"/>
              </a:spcBef>
            </a:pPr>
            <a:r>
              <a:rPr lang="en-US" sz="3100" dirty="0"/>
              <a:t>Training </a:t>
            </a:r>
            <a:r>
              <a:rPr lang="en-US" sz="3100" dirty="0" err="1"/>
              <a:t>programmes</a:t>
            </a:r>
            <a:r>
              <a:rPr lang="en-US" sz="3100" dirty="0"/>
              <a:t> </a:t>
            </a:r>
            <a:r>
              <a:rPr lang="en-US" sz="3100" dirty="0" smtClean="0"/>
              <a:t>are expensive</a:t>
            </a:r>
            <a:endParaRPr lang="en-US" sz="3100" dirty="0"/>
          </a:p>
          <a:p>
            <a:pPr marL="538163" indent="-538163">
              <a:lnSpc>
                <a:spcPct val="120000"/>
              </a:lnSpc>
              <a:spcBef>
                <a:spcPts val="600"/>
              </a:spcBef>
            </a:pPr>
            <a:r>
              <a:rPr lang="en-US" sz="3100" dirty="0"/>
              <a:t>Scholarships are few </a:t>
            </a:r>
          </a:p>
          <a:p>
            <a:pPr marL="538163" indent="-538163">
              <a:lnSpc>
                <a:spcPct val="120000"/>
              </a:lnSpc>
              <a:spcBef>
                <a:spcPts val="600"/>
              </a:spcBef>
            </a:pPr>
            <a:r>
              <a:rPr lang="en-US" sz="3100" dirty="0" smtClean="0"/>
              <a:t>Rigid selection</a:t>
            </a:r>
            <a:r>
              <a:rPr lang="en-US" sz="3100" dirty="0"/>
              <a:t>/ admissions  criteria   </a:t>
            </a:r>
          </a:p>
          <a:p>
            <a:pPr marL="538163" indent="-538163">
              <a:lnSpc>
                <a:spcPct val="120000"/>
              </a:lnSpc>
              <a:spcBef>
                <a:spcPts val="600"/>
              </a:spcBef>
            </a:pPr>
            <a:r>
              <a:rPr lang="en-US" sz="3100" dirty="0"/>
              <a:t>Clinician is away from family and </a:t>
            </a:r>
            <a:r>
              <a:rPr lang="en-US" sz="3100" dirty="0" smtClean="0"/>
              <a:t>clinics</a:t>
            </a:r>
            <a:endParaRPr lang="en-US" sz="3100" dirty="0"/>
          </a:p>
          <a:p>
            <a:pPr marL="538163" indent="-538163">
              <a:lnSpc>
                <a:spcPct val="120000"/>
              </a:lnSpc>
              <a:spcBef>
                <a:spcPts val="600"/>
              </a:spcBef>
            </a:pPr>
            <a:r>
              <a:rPr lang="en-US" sz="3100" dirty="0" smtClean="0"/>
              <a:t>Knowledge </a:t>
            </a:r>
            <a:r>
              <a:rPr lang="en-US" sz="3100" dirty="0"/>
              <a:t>application and relevance for a local level. </a:t>
            </a:r>
          </a:p>
          <a:p>
            <a:pPr marL="538163" indent="-538163">
              <a:lnSpc>
                <a:spcPct val="120000"/>
              </a:lnSpc>
              <a:spcBef>
                <a:spcPts val="600"/>
              </a:spcBef>
            </a:pPr>
            <a:r>
              <a:rPr lang="en-US" sz="3100" dirty="0" smtClean="0"/>
              <a:t>Learners are </a:t>
            </a:r>
            <a:r>
              <a:rPr lang="en-US" sz="3100" dirty="0"/>
              <a:t>changing </a:t>
            </a:r>
            <a:r>
              <a:rPr lang="en-US" sz="3100" dirty="0" smtClean="0"/>
              <a:t>– can </a:t>
            </a:r>
            <a:r>
              <a:rPr lang="en-US" sz="3100" dirty="0"/>
              <a:t>educators </a:t>
            </a:r>
            <a:r>
              <a:rPr lang="en-US" sz="3100" dirty="0" smtClean="0"/>
              <a:t>keep </a:t>
            </a:r>
            <a:r>
              <a:rPr lang="en-US" sz="3100" dirty="0"/>
              <a:t>up? 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800" dirty="0">
                <a:solidFill>
                  <a:srgbClr val="FF0000"/>
                </a:solidFill>
              </a:rPr>
              <a:t>Can we address these issues? </a:t>
            </a:r>
          </a:p>
        </p:txBody>
      </p:sp>
    </p:spTree>
    <p:extLst>
      <p:ext uri="{BB962C8B-B14F-4D97-AF65-F5344CB8AC3E}">
        <p14:creationId xmlns:p14="http://schemas.microsoft.com/office/powerpoint/2010/main" val="32576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developed so far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5999" y="1255059"/>
            <a:ext cx="5674659" cy="1647662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100" b="1" dirty="0">
                <a:solidFill>
                  <a:schemeClr val="tx1"/>
                </a:solidFill>
              </a:rPr>
              <a:t>Global blindness: Planning and managing eye </a:t>
            </a:r>
            <a:br>
              <a:rPr lang="en-US" sz="2100" b="1" dirty="0">
                <a:solidFill>
                  <a:schemeClr val="tx1"/>
                </a:solidFill>
              </a:rPr>
            </a:br>
            <a:r>
              <a:rPr lang="en-US" sz="2100" b="1" dirty="0">
                <a:solidFill>
                  <a:schemeClr val="tx1"/>
                </a:solidFill>
              </a:rPr>
              <a:t>care services </a:t>
            </a:r>
            <a:r>
              <a:rPr lang="en-US" sz="2100" dirty="0">
                <a:solidFill>
                  <a:schemeClr val="tx1"/>
                </a:solidFill>
              </a:rPr>
              <a:t>MOOC &amp; Open Study course</a:t>
            </a:r>
            <a:br>
              <a:rPr lang="en-US" sz="2100" dirty="0">
                <a:solidFill>
                  <a:schemeClr val="tx1"/>
                </a:solidFill>
              </a:rPr>
            </a:br>
            <a:r>
              <a:rPr lang="en-US" sz="2100" dirty="0">
                <a:solidFill>
                  <a:schemeClr val="tx1"/>
                </a:solidFill>
              </a:rPr>
              <a:t>3</a:t>
            </a:r>
            <a:r>
              <a:rPr lang="en-US" sz="2100" baseline="30000" dirty="0">
                <a:solidFill>
                  <a:schemeClr val="tx1"/>
                </a:solidFill>
              </a:rPr>
              <a:t>rd</a:t>
            </a:r>
            <a:r>
              <a:rPr lang="en-US" sz="2100" dirty="0">
                <a:solidFill>
                  <a:schemeClr val="tx1"/>
                </a:solidFill>
              </a:rPr>
              <a:t> run  starts 20</a:t>
            </a:r>
            <a:r>
              <a:rPr lang="en-US" sz="2100" baseline="30000" dirty="0">
                <a:solidFill>
                  <a:schemeClr val="tx1"/>
                </a:solidFill>
              </a:rPr>
              <a:t>th</a:t>
            </a:r>
            <a:r>
              <a:rPr lang="en-US" sz="2100" dirty="0">
                <a:solidFill>
                  <a:schemeClr val="tx1"/>
                </a:solidFill>
              </a:rPr>
              <a:t> Feb on </a:t>
            </a:r>
            <a:r>
              <a:rPr lang="en-US" sz="2100" dirty="0" err="1">
                <a:solidFill>
                  <a:schemeClr val="tx1"/>
                </a:solidFill>
              </a:rPr>
              <a:t>FutureLearn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  <a:hlinkClick r:id="rId2"/>
              </a:rPr>
              <a:t>https://www.futurelearn.com/courses/global-blindness/3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5998" y="3058875"/>
            <a:ext cx="5674659" cy="1929984"/>
          </a:xfrm>
          <a:prstGeom prst="roundRect">
            <a:avLst/>
          </a:prstGeom>
          <a:solidFill>
            <a:srgbClr val="69B7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100" b="1" dirty="0">
                <a:solidFill>
                  <a:schemeClr val="bg1"/>
                </a:solidFill>
              </a:rPr>
              <a:t>Ophthalmic epidemiology</a:t>
            </a:r>
            <a:br>
              <a:rPr lang="en-US" sz="21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– Part 1. Basic principles  </a:t>
            </a:r>
            <a:br>
              <a:rPr lang="en-US" sz="2100" b="1" dirty="0">
                <a:solidFill>
                  <a:schemeClr val="bg1"/>
                </a:solidFill>
              </a:rPr>
            </a:br>
            <a:r>
              <a:rPr lang="en-US" sz="2100" b="1" dirty="0">
                <a:solidFill>
                  <a:schemeClr val="bg1"/>
                </a:solidFill>
              </a:rPr>
              <a:t>– Part 2. Application to eye disease</a:t>
            </a:r>
            <a:r>
              <a:rPr lang="en-US" sz="2000" b="1" dirty="0">
                <a:solidFill>
                  <a:schemeClr val="bg1"/>
                </a:solidFill>
              </a:rPr>
              <a:t/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  <a:hlinkClick r:id="rId3"/>
              </a:rPr>
              <a:t>http://open.lshtm.ac.uk/course/index.php?categoryid=2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5998" y="5145013"/>
            <a:ext cx="5674659" cy="130957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en-US" sz="2100" b="1" dirty="0">
                <a:solidFill>
                  <a:schemeClr val="bg1"/>
                </a:solidFill>
              </a:rPr>
              <a:t>Eliminating Trachoma – </a:t>
            </a:r>
            <a:r>
              <a:rPr lang="en-US" sz="2100" dirty="0">
                <a:solidFill>
                  <a:schemeClr val="bg1"/>
                </a:solidFill>
              </a:rPr>
              <a:t>2</a:t>
            </a:r>
            <a:r>
              <a:rPr lang="en-US" sz="2100" baseline="30000" dirty="0">
                <a:solidFill>
                  <a:schemeClr val="bg1"/>
                </a:solidFill>
              </a:rPr>
              <a:t>nd</a:t>
            </a:r>
            <a:r>
              <a:rPr lang="en-US" sz="2100" dirty="0">
                <a:solidFill>
                  <a:schemeClr val="bg1"/>
                </a:solidFill>
              </a:rPr>
              <a:t> Run on </a:t>
            </a:r>
            <a:r>
              <a:rPr lang="en-US" sz="2100" dirty="0" err="1">
                <a:solidFill>
                  <a:schemeClr val="bg1"/>
                </a:solidFill>
              </a:rPr>
              <a:t>FutureLearn</a:t>
            </a:r>
            <a:r>
              <a:rPr lang="en-US" sz="2100" dirty="0">
                <a:solidFill>
                  <a:schemeClr val="bg1"/>
                </a:solidFill>
              </a:rPr>
              <a:t> 17</a:t>
            </a:r>
            <a:r>
              <a:rPr lang="en-US" sz="2100" baseline="30000" dirty="0">
                <a:solidFill>
                  <a:schemeClr val="bg1"/>
                </a:solidFill>
              </a:rPr>
              <a:t>th</a:t>
            </a:r>
            <a:r>
              <a:rPr lang="en-US" sz="2100" dirty="0">
                <a:solidFill>
                  <a:schemeClr val="bg1"/>
                </a:solidFill>
              </a:rPr>
              <a:t> April 2017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"/>
          <a:stretch/>
        </p:blipFill>
        <p:spPr>
          <a:xfrm>
            <a:off x="6366510" y="1255059"/>
            <a:ext cx="5337810" cy="50372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89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85884322"/>
              </p:ext>
            </p:extLst>
          </p:nvPr>
        </p:nvGraphicFramePr>
        <p:xfrm>
          <a:off x="459331" y="953576"/>
          <a:ext cx="11123069" cy="5730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6000" y="273600"/>
            <a:ext cx="11126400" cy="1144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Pathways for Open </a:t>
            </a:r>
            <a:r>
              <a:rPr lang="en-GB" dirty="0"/>
              <a:t>Education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local settings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5999" y="764771"/>
            <a:ext cx="11068129" cy="2763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en-US" dirty="0"/>
              <a:t>Global Visual Impairment and </a:t>
            </a:r>
          </a:p>
          <a:p>
            <a:pPr algn="ctr">
              <a:lnSpc>
                <a:spcPct val="160000"/>
              </a:lnSpc>
            </a:pPr>
            <a:r>
              <a:rPr lang="en-US" dirty="0"/>
              <a:t>the Human Resource Challenge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6000" y="3528000"/>
            <a:ext cx="11068128" cy="15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Professor Allen Foster</a:t>
            </a:r>
          </a:p>
          <a:p>
            <a:pPr marL="0" indent="0" algn="ctr">
              <a:buNone/>
            </a:pPr>
            <a:r>
              <a:rPr lang="en-US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93128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courses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38294043"/>
              </p:ext>
            </p:extLst>
          </p:nvPr>
        </p:nvGraphicFramePr>
        <p:xfrm>
          <a:off x="633504" y="0"/>
          <a:ext cx="1094889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/>
          <p:cNvSpPr txBox="1">
            <a:spLocks/>
          </p:cNvSpPr>
          <p:nvPr/>
        </p:nvSpPr>
        <p:spPr>
          <a:xfrm>
            <a:off x="456000" y="329949"/>
            <a:ext cx="11162258" cy="99402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dirty="0"/>
              <a:t>Q&amp;A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1739480"/>
            <a:ext cx="952500" cy="952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3239621"/>
            <a:ext cx="952500" cy="952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24" y="4809666"/>
            <a:ext cx="952500" cy="9525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88457" y="1739481"/>
            <a:ext cx="5567084" cy="4022685"/>
            <a:chOff x="1788457" y="1739481"/>
            <a:chExt cx="6145308" cy="4022685"/>
          </a:xfrm>
        </p:grpSpPr>
        <p:sp>
          <p:nvSpPr>
            <p:cNvPr id="16" name="Title 2"/>
            <p:cNvSpPr txBox="1">
              <a:spLocks/>
            </p:cNvSpPr>
            <p:nvPr/>
          </p:nvSpPr>
          <p:spPr>
            <a:xfrm>
              <a:off x="1788459" y="1739481"/>
              <a:ext cx="5983942" cy="952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Ms Sally Parsley (Host)</a:t>
              </a:r>
              <a:br>
                <a:rPr lang="en-GB" sz="2000" dirty="0"/>
              </a:br>
              <a:r>
                <a:rPr lang="en-GB" sz="2000" dirty="0">
                  <a:latin typeface="+mn-lt"/>
                </a:rPr>
                <a:t>T</a:t>
              </a:r>
              <a:r>
                <a:rPr lang="en-GB" sz="2000" dirty="0">
                  <a:latin typeface="+mn-lt"/>
                  <a:cs typeface="Arial" panose="020B0604020202020204" pitchFamily="34" charset="0"/>
                </a:rPr>
                <a:t>echnical lead, Open Education Programme, International Centre for Eye Health</a:t>
              </a:r>
            </a:p>
          </p:txBody>
        </p:sp>
        <p:sp>
          <p:nvSpPr>
            <p:cNvPr id="17" name="Title 2"/>
            <p:cNvSpPr txBox="1">
              <a:spLocks/>
            </p:cNvSpPr>
            <p:nvPr/>
          </p:nvSpPr>
          <p:spPr>
            <a:xfrm>
              <a:off x="1788458" y="3239621"/>
              <a:ext cx="6145307" cy="952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Professor Allen Foster</a:t>
              </a:r>
              <a:br>
                <a:rPr lang="en-GB" sz="2000" dirty="0"/>
              </a:br>
              <a:r>
                <a:rPr lang="en-GB" sz="2000" dirty="0">
                  <a:latin typeface="+mn-lt"/>
                  <a:cs typeface="Arial" panose="020B0604020202020204" pitchFamily="34" charset="0"/>
                </a:rPr>
                <a:t>Co-Director, International Centre for Eye Health</a:t>
              </a:r>
            </a:p>
          </p:txBody>
        </p:sp>
        <p:sp>
          <p:nvSpPr>
            <p:cNvPr id="18" name="Title 2"/>
            <p:cNvSpPr txBox="1">
              <a:spLocks/>
            </p:cNvSpPr>
            <p:nvPr/>
          </p:nvSpPr>
          <p:spPr>
            <a:xfrm>
              <a:off x="1788457" y="4809666"/>
              <a:ext cx="6145307" cy="9525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kern="1200">
                  <a:solidFill>
                    <a:schemeClr val="tx1"/>
                  </a:solidFill>
                  <a:latin typeface="Arial Black" panose="020B0A04020102020204" pitchFamily="34" charset="0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sz="2000" dirty="0"/>
                <a:t>Dr Daksha Patel</a:t>
              </a:r>
              <a:br>
                <a:rPr lang="en-GB" sz="2000" dirty="0"/>
              </a:br>
              <a:r>
                <a:rPr lang="en-GB" sz="2000" dirty="0">
                  <a:latin typeface="+mn-lt"/>
                  <a:cs typeface="Arial" panose="020B0604020202020204" pitchFamily="34" charset="0"/>
                </a:rPr>
                <a:t>E-learning Director, International Centre for Eye Health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855" y="557490"/>
            <a:ext cx="1647403" cy="76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600"/>
            <a:ext cx="12192000" cy="1144800"/>
          </a:xfrm>
        </p:spPr>
        <p:txBody>
          <a:bodyPr/>
          <a:lstStyle/>
          <a:p>
            <a:pPr algn="ctr"/>
            <a:r>
              <a:rPr lang="en-US" dirty="0"/>
              <a:t>Thanks to our funders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638" y="1270756"/>
            <a:ext cx="2608655" cy="95640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78" y="1286090"/>
            <a:ext cx="1771493" cy="811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22" y="2762947"/>
            <a:ext cx="3006583" cy="347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562" y="1330909"/>
            <a:ext cx="1653971" cy="8686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443" y="2525600"/>
            <a:ext cx="2553017" cy="77558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672353" y="3476977"/>
            <a:ext cx="10959353" cy="3025073"/>
          </a:xfrm>
          <a:prstGeom prst="round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100" b="1" dirty="0">
                <a:solidFill>
                  <a:schemeClr val="tx1"/>
                </a:solidFill>
              </a:rPr>
              <a:t>Join us next time!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  <a:t>Will Open Education work for educators and learners? </a:t>
            </a:r>
            <a:br>
              <a:rPr lang="en-GB" sz="24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en-GB" sz="2100" b="1">
                <a:solidFill>
                  <a:schemeClr val="tx1"/>
                </a:solidFill>
              </a:rPr>
              <a:t>February </a:t>
            </a:r>
            <a:r>
              <a:rPr lang="en-GB" sz="2100" b="1" smtClean="0">
                <a:solidFill>
                  <a:schemeClr val="tx1"/>
                </a:solidFill>
              </a:rPr>
              <a:t>22</a:t>
            </a:r>
            <a:r>
              <a:rPr lang="en-GB" sz="2100" b="1" baseline="30000" smtClean="0">
                <a:solidFill>
                  <a:schemeClr val="tx1"/>
                </a:solidFill>
              </a:rPr>
              <a:t>nd</a:t>
            </a:r>
            <a:r>
              <a:rPr lang="en-GB" sz="2100" b="1" smtClean="0">
                <a:solidFill>
                  <a:schemeClr val="tx1"/>
                </a:solidFill>
              </a:rPr>
              <a:t> 2017(1-1.45pm </a:t>
            </a:r>
            <a:r>
              <a:rPr lang="en-GB" sz="2100" b="1" dirty="0">
                <a:solidFill>
                  <a:schemeClr val="tx1"/>
                </a:solidFill>
              </a:rPr>
              <a:t>UCT)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Dr Daksha Patel, ICEH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Dr Rob Farrow, Open University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Find out more: </a:t>
            </a:r>
            <a:r>
              <a:rPr lang="en-GB" dirty="0">
                <a:hlinkClick r:id="rId7"/>
              </a:rPr>
              <a:t>http://iceh.lshtm.ac.uk/oer/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800" y="2299854"/>
            <a:ext cx="11126400" cy="30813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© </a:t>
            </a:r>
            <a:r>
              <a:rPr lang="en-GB" dirty="0" smtClean="0"/>
              <a:t>2017 International </a:t>
            </a:r>
            <a:r>
              <a:rPr lang="en-GB" dirty="0"/>
              <a:t>Centre for Eye Health, London School of Hygiene &amp; Tropical </a:t>
            </a:r>
            <a:r>
              <a:rPr lang="en-GB" dirty="0" smtClean="0"/>
              <a:t>Medicine.</a:t>
            </a:r>
            <a:r>
              <a:rPr lang="en-GB" dirty="0"/>
              <a:t> </a:t>
            </a:r>
            <a:r>
              <a:rPr lang="en-GB" dirty="0" smtClean="0"/>
              <a:t>Licensed </a:t>
            </a:r>
            <a:r>
              <a:rPr lang="en-GB" dirty="0"/>
              <a:t>under the Creative Commons Attribution Non-Commercial Share-Alike 4.0 International License </a:t>
            </a: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creativecommons.org/licenses/by-nc-sa/4.0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We encourage the </a:t>
            </a:r>
            <a:r>
              <a:rPr lang="en-GB" dirty="0" smtClean="0"/>
              <a:t>re-use</a:t>
            </a:r>
            <a:r>
              <a:rPr lang="en-GB" dirty="0"/>
              <a:t>, </a:t>
            </a:r>
            <a:r>
              <a:rPr lang="en-GB" dirty="0" smtClean="0"/>
              <a:t>adaptation and sharing of </a:t>
            </a:r>
            <a:r>
              <a:rPr lang="en-GB" dirty="0"/>
              <a:t>this material for teaching and learning. Find more eye care Open Educational Resources at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iceh.lshtm.ac.uk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359188"/>
            <a:ext cx="1905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274638"/>
            <a:ext cx="839119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Data on Global Blindness and Visual Impairment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227902"/>
              </p:ext>
            </p:extLst>
          </p:nvPr>
        </p:nvGraphicFramePr>
        <p:xfrm>
          <a:off x="1147156" y="1505604"/>
          <a:ext cx="9592888" cy="48951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3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7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0348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Year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95250" indent="0" algn="l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Author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Blind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Moderate /</a:t>
                      </a:r>
                    </a:p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Severe VI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55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>
                          <a:latin typeface="Verdana" pitchFamily="34" charset="0"/>
                        </a:rPr>
                        <a:t> 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&lt;3/60 - NPL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&lt;6/18-3/60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55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>
                          <a:latin typeface="Verdana" pitchFamily="34" charset="0"/>
                        </a:rPr>
                        <a:t>1990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en-GB" sz="2400" b="1" u="none" strike="noStrike" dirty="0" err="1">
                          <a:latin typeface="Verdana" pitchFamily="34" charset="0"/>
                        </a:rPr>
                        <a:t>Thylefors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38m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110m + RE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55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2010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en-GB" sz="2400" b="1" u="none" strike="noStrike" dirty="0" err="1">
                          <a:latin typeface="Verdana" pitchFamily="34" charset="0"/>
                        </a:rPr>
                        <a:t>Pascolini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38.9m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246m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07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 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355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>
                          <a:latin typeface="Verdana" pitchFamily="34" charset="0"/>
                        </a:rPr>
                        <a:t>1990</a:t>
                      </a:r>
                      <a:endParaRPr lang="en-GB" sz="2400" b="1" i="0" u="none" strike="noStrike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Stevens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31.8m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172m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3555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2010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95250" algn="l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Stevens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32.4m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latin typeface="Verdana" pitchFamily="34" charset="0"/>
                        </a:rPr>
                        <a:t>191m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latin typeface="Verdana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176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H="1">
            <a:off x="3792539" y="1192213"/>
            <a:ext cx="2174875" cy="3676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5967413" y="1192213"/>
            <a:ext cx="2144712" cy="3676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792538" y="4868864"/>
            <a:ext cx="4343400" cy="1565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 flipV="1">
            <a:off x="4800600" y="4038600"/>
            <a:ext cx="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V="1">
            <a:off x="6934200" y="4038600"/>
            <a:ext cx="0" cy="5334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triangle" w="sm" len="sm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367214" y="5373689"/>
            <a:ext cx="3241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/>
              <a:t>7300 million</a:t>
            </a:r>
            <a:endParaRPr lang="en-US" sz="3200" b="1" dirty="0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1739900" y="4868863"/>
            <a:ext cx="759618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9336088" y="4565650"/>
            <a:ext cx="1187450" cy="52863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/>
              <a:t>6/18</a:t>
            </a:r>
            <a:endParaRPr lang="en-US" sz="2800" b="1"/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4583114" y="3141663"/>
            <a:ext cx="280828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/>
              <a:t>191 million </a:t>
            </a:r>
          </a:p>
          <a:p>
            <a:pPr algn="ctr">
              <a:spcBef>
                <a:spcPct val="50000"/>
              </a:spcBef>
            </a:pPr>
            <a:r>
              <a:rPr lang="en-GB" sz="2800" b="1" dirty="0"/>
              <a:t>Low Vision</a:t>
            </a:r>
            <a:endParaRPr lang="en-US" sz="2800" b="1" dirty="0"/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 flipV="1">
            <a:off x="5159376" y="2492375"/>
            <a:ext cx="4176713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9336088" y="2252664"/>
            <a:ext cx="1187450" cy="52863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/>
              <a:t>3/60</a:t>
            </a:r>
            <a:endParaRPr lang="en-US" sz="2800" b="1" dirty="0"/>
          </a:p>
        </p:txBody>
      </p:sp>
      <p:sp>
        <p:nvSpPr>
          <p:cNvPr id="9230" name="Text Box 17"/>
          <p:cNvSpPr txBox="1">
            <a:spLocks noChangeArrowheads="1"/>
          </p:cNvSpPr>
          <p:nvPr/>
        </p:nvSpPr>
        <p:spPr bwMode="auto">
          <a:xfrm>
            <a:off x="4583114" y="1901826"/>
            <a:ext cx="2808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/>
              <a:t>32 m </a:t>
            </a:r>
          </a:p>
        </p:txBody>
      </p:sp>
      <p:sp>
        <p:nvSpPr>
          <p:cNvPr id="9233" name="Text Box 22"/>
          <p:cNvSpPr txBox="1">
            <a:spLocks noChangeArrowheads="1"/>
          </p:cNvSpPr>
          <p:nvPr/>
        </p:nvSpPr>
        <p:spPr bwMode="auto">
          <a:xfrm>
            <a:off x="1774826" y="2276475"/>
            <a:ext cx="2665413" cy="13843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 VISUAL IMPAIRMENT 223m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6000" y="273599"/>
            <a:ext cx="11126400" cy="1537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en-GB" dirty="0"/>
              <a:t>Global Statistics of Visual Loss: 2010</a:t>
            </a:r>
          </a:p>
        </p:txBody>
      </p:sp>
    </p:spTree>
    <p:extLst>
      <p:ext uri="{BB962C8B-B14F-4D97-AF65-F5344CB8AC3E}">
        <p14:creationId xmlns:p14="http://schemas.microsoft.com/office/powerpoint/2010/main" val="1541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48640" y="273600"/>
            <a:ext cx="11033760" cy="1089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Blind people/million population by region: </a:t>
            </a:r>
          </a:p>
          <a:p>
            <a:pPr algn="ctr"/>
            <a:r>
              <a:rPr lang="en-GB" dirty="0"/>
              <a:t>1990 and 2010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5136513"/>
              </p:ext>
            </p:extLst>
          </p:nvPr>
        </p:nvGraphicFramePr>
        <p:xfrm>
          <a:off x="699246" y="1363289"/>
          <a:ext cx="10739067" cy="549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6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8871" name="Group 29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207769"/>
              </p:ext>
            </p:extLst>
          </p:nvPr>
        </p:nvGraphicFramePr>
        <p:xfrm>
          <a:off x="1064029" y="1223269"/>
          <a:ext cx="10540538" cy="5392232"/>
        </p:xfrm>
        <a:graphic>
          <a:graphicData uri="http://schemas.openxmlformats.org/drawingml/2006/table">
            <a:tbl>
              <a:tblPr/>
              <a:tblGrid>
                <a:gridCol w="5324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9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47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Cause</a:t>
                      </a:r>
                      <a:endParaRPr kumimoji="0" lang="en-GB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No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%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Cataract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Uncorrected Ref. Err.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Trachoma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Glaucoma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(Children)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1.3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Diabetic Retinopathy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Macula Degeneration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77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All Other causes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8.0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347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</a:p>
                  </a:txBody>
                  <a:tcPr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32.4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2800" b="1" i="0" u="none" strike="noStrike" dirty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293" name="Text Box 296"/>
          <p:cNvSpPr txBox="1">
            <a:spLocks noChangeArrowheads="1"/>
          </p:cNvSpPr>
          <p:nvPr/>
        </p:nvSpPr>
        <p:spPr bwMode="auto">
          <a:xfrm>
            <a:off x="2784476" y="146050"/>
            <a:ext cx="64801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0000"/>
                </a:solidFill>
              </a:rPr>
              <a:t>Blindness by Cause, 2010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</a:rPr>
              <a:t>Stevens et al</a:t>
            </a:r>
          </a:p>
        </p:txBody>
      </p:sp>
    </p:spTree>
    <p:extLst>
      <p:ext uri="{BB962C8B-B14F-4D97-AF65-F5344CB8AC3E}">
        <p14:creationId xmlns:p14="http://schemas.microsoft.com/office/powerpoint/2010/main" val="31223629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1463040" y="1418400"/>
            <a:ext cx="9310255" cy="408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altLang="en-US" sz="3600" dirty="0">
                <a:ea typeface="Verdana" panose="020B0604030504040204" pitchFamily="34" charset="0"/>
                <a:cs typeface="Verdana" panose="020B0604030504040204" pitchFamily="34" charset="0"/>
              </a:rPr>
              <a:t>Between </a:t>
            </a:r>
            <a:r>
              <a:rPr lang="en-GB" altLang="en-US" sz="3600" b="1" dirty="0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150,000 – 200,000 </a:t>
            </a:r>
            <a:r>
              <a:rPr lang="en-GB" altLang="en-US" sz="3600" dirty="0">
                <a:ea typeface="Verdana" panose="020B0604030504040204" pitchFamily="34" charset="0"/>
                <a:cs typeface="Verdana" panose="020B0604030504040204" pitchFamily="34" charset="0"/>
              </a:rPr>
              <a:t>ophthalmologists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GB" altLang="en-US" sz="3600" dirty="0">
                <a:ea typeface="Verdana" panose="020B0604030504040204" pitchFamily="34" charset="0"/>
                <a:cs typeface="Verdana" panose="020B0604030504040204" pitchFamily="34" charset="0"/>
              </a:rPr>
              <a:t>in the world (7.3 billion).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alt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GB" altLang="en-US" sz="3600" b="1" dirty="0">
                <a:ea typeface="Verdana" panose="020B0604030504040204" pitchFamily="34" charset="0"/>
                <a:cs typeface="Verdana" panose="020B0604030504040204" pitchFamily="34" charset="0"/>
              </a:rPr>
              <a:t>20 – 30 / million population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GB" altLang="en-US" sz="36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Ophthalmologists</a:t>
            </a:r>
          </a:p>
        </p:txBody>
      </p:sp>
    </p:spTree>
    <p:extLst>
      <p:ext uri="{BB962C8B-B14F-4D97-AF65-F5344CB8AC3E}">
        <p14:creationId xmlns:p14="http://schemas.microsoft.com/office/powerpoint/2010/main" val="256946436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7156" y="2405063"/>
            <a:ext cx="10424160" cy="4229100"/>
          </a:xfrm>
          <a:noFill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ts val="4000"/>
              </a:spcBef>
              <a:buFontTx/>
              <a:buNone/>
            </a:pPr>
            <a:r>
              <a:rPr lang="en-US" altLang="en-US" sz="2800" b="1" dirty="0"/>
              <a:t>AMERICAS</a:t>
            </a:r>
          </a:p>
          <a:p>
            <a:pPr>
              <a:lnSpc>
                <a:spcPct val="80000"/>
              </a:lnSpc>
              <a:spcBef>
                <a:spcPts val="4000"/>
              </a:spcBef>
              <a:buFontTx/>
              <a:buNone/>
            </a:pPr>
            <a:r>
              <a:rPr lang="en-US" altLang="en-US" sz="2800" b="1" dirty="0"/>
              <a:t>W. EUROPE</a:t>
            </a:r>
          </a:p>
          <a:p>
            <a:pPr>
              <a:lnSpc>
                <a:spcPct val="80000"/>
              </a:lnSpc>
              <a:spcBef>
                <a:spcPts val="4000"/>
              </a:spcBef>
              <a:buFontTx/>
              <a:buNone/>
            </a:pPr>
            <a:r>
              <a:rPr lang="en-US" altLang="en-US" sz="2800" b="1" dirty="0"/>
              <a:t>INDIA</a:t>
            </a:r>
          </a:p>
          <a:p>
            <a:pPr>
              <a:lnSpc>
                <a:spcPct val="80000"/>
              </a:lnSpc>
              <a:spcBef>
                <a:spcPts val="4000"/>
              </a:spcBef>
              <a:buFontTx/>
              <a:buNone/>
            </a:pPr>
            <a:r>
              <a:rPr lang="en-US" altLang="en-US" sz="2800" b="1" dirty="0"/>
              <a:t>CHINA</a:t>
            </a:r>
          </a:p>
          <a:p>
            <a:pPr>
              <a:lnSpc>
                <a:spcPct val="80000"/>
              </a:lnSpc>
              <a:spcBef>
                <a:spcPts val="4000"/>
              </a:spcBef>
              <a:buFontTx/>
              <a:buNone/>
            </a:pPr>
            <a:r>
              <a:rPr lang="en-US" altLang="en-US" sz="2800" b="1" dirty="0"/>
              <a:t>AFRICA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dirty="0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4470400" y="1714500"/>
            <a:ext cx="518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100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4470400" y="160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100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8534400" y="160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10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5486400" y="160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100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502400" y="160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100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7518400" y="160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100"/>
          </a:p>
        </p:txBody>
      </p:sp>
      <p:sp>
        <p:nvSpPr>
          <p:cNvPr id="6159" name="Rectangle 15"/>
          <p:cNvSpPr>
            <a:spLocks noChangeArrowheads="1"/>
          </p:cNvSpPr>
          <p:nvPr/>
        </p:nvSpPr>
        <p:spPr bwMode="auto">
          <a:xfrm>
            <a:off x="4376739" y="2419351"/>
            <a:ext cx="5267325" cy="390525"/>
          </a:xfrm>
          <a:prstGeom prst="rect">
            <a:avLst/>
          </a:prstGeom>
          <a:solidFill>
            <a:srgbClr val="FF00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4376738" y="3235326"/>
            <a:ext cx="3141662" cy="390525"/>
          </a:xfrm>
          <a:prstGeom prst="rect">
            <a:avLst/>
          </a:prstGeom>
          <a:solidFill>
            <a:srgbClr val="FF00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4376739" y="4119564"/>
            <a:ext cx="1000125" cy="390525"/>
          </a:xfrm>
          <a:prstGeom prst="rect">
            <a:avLst/>
          </a:prstGeom>
          <a:solidFill>
            <a:srgbClr val="FF00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4376739" y="4976814"/>
            <a:ext cx="1000125" cy="390525"/>
          </a:xfrm>
          <a:prstGeom prst="rect">
            <a:avLst/>
          </a:prstGeom>
          <a:solidFill>
            <a:srgbClr val="FF00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7186613" y="2392363"/>
            <a:ext cx="132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+mn-lt"/>
              </a:rPr>
              <a:t>50-100</a:t>
            </a: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5561013" y="3217863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+mn-lt"/>
              </a:rPr>
              <a:t>20-60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4468813" y="4117975"/>
            <a:ext cx="9144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+mn-lt"/>
              </a:rPr>
              <a:t>10-20</a:t>
            </a:r>
          </a:p>
        </p:txBody>
      </p:sp>
      <p:sp>
        <p:nvSpPr>
          <p:cNvPr id="6166" name="Rectangle 23"/>
          <p:cNvSpPr>
            <a:spLocks noChangeArrowheads="1"/>
          </p:cNvSpPr>
          <p:nvPr/>
        </p:nvSpPr>
        <p:spPr bwMode="auto">
          <a:xfrm>
            <a:off x="4376738" y="5788026"/>
            <a:ext cx="279400" cy="333375"/>
          </a:xfrm>
          <a:prstGeom prst="rect">
            <a:avLst/>
          </a:prstGeom>
          <a:solidFill>
            <a:srgbClr val="FF0033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6167" name="Rectangle 24"/>
          <p:cNvSpPr>
            <a:spLocks noChangeArrowheads="1"/>
          </p:cNvSpPr>
          <p:nvPr/>
        </p:nvSpPr>
        <p:spPr bwMode="auto">
          <a:xfrm>
            <a:off x="4572001" y="5775325"/>
            <a:ext cx="804863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+mn-lt"/>
              </a:rPr>
              <a:t>1-5</a:t>
            </a:r>
          </a:p>
        </p:txBody>
      </p:sp>
      <p:sp>
        <p:nvSpPr>
          <p:cNvPr id="6168" name="Line 25"/>
          <p:cNvSpPr>
            <a:spLocks noChangeShapeType="1"/>
          </p:cNvSpPr>
          <p:nvPr/>
        </p:nvSpPr>
        <p:spPr bwMode="auto">
          <a:xfrm>
            <a:off x="9652000" y="160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100"/>
          </a:p>
        </p:txBody>
      </p:sp>
      <p:grpSp>
        <p:nvGrpSpPr>
          <p:cNvPr id="6" name="Group 5"/>
          <p:cNvGrpSpPr/>
          <p:nvPr/>
        </p:nvGrpSpPr>
        <p:grpSpPr>
          <a:xfrm>
            <a:off x="4376738" y="1181570"/>
            <a:ext cx="7194578" cy="731369"/>
            <a:chOff x="4267200" y="1371601"/>
            <a:chExt cx="5791200" cy="429851"/>
          </a:xfrm>
        </p:grpSpPr>
        <p:sp>
          <p:nvSpPr>
            <p:cNvPr id="6154" name="Rectangle 10"/>
            <p:cNvSpPr>
              <a:spLocks noChangeArrowheads="1"/>
            </p:cNvSpPr>
            <p:nvPr/>
          </p:nvSpPr>
          <p:spPr bwMode="auto">
            <a:xfrm>
              <a:off x="4267200" y="1371601"/>
              <a:ext cx="711200" cy="41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>
                  <a:latin typeface="+mn-lt"/>
                </a:rPr>
                <a:t>0</a:t>
              </a: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auto">
            <a:xfrm>
              <a:off x="5163854" y="1385311"/>
              <a:ext cx="609600" cy="41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>
                  <a:latin typeface="+mn-lt"/>
                </a:rPr>
                <a:t>20</a:t>
              </a: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auto">
            <a:xfrm>
              <a:off x="6197600" y="1371601"/>
              <a:ext cx="711200" cy="41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>
                  <a:latin typeface="+mn-lt"/>
                </a:rPr>
                <a:t>40</a:t>
              </a: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auto">
            <a:xfrm>
              <a:off x="8229600" y="1371601"/>
              <a:ext cx="711200" cy="41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latin typeface="+mn-lt"/>
                </a:rPr>
                <a:t>80</a:t>
              </a: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auto">
            <a:xfrm>
              <a:off x="9245600" y="1371601"/>
              <a:ext cx="812800" cy="41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 dirty="0">
                  <a:latin typeface="+mn-lt"/>
                </a:rPr>
                <a:t>100</a:t>
              </a:r>
            </a:p>
          </p:txBody>
        </p:sp>
        <p:sp>
          <p:nvSpPr>
            <p:cNvPr id="6169" name="Rectangle 26"/>
            <p:cNvSpPr>
              <a:spLocks noChangeArrowheads="1"/>
            </p:cNvSpPr>
            <p:nvPr/>
          </p:nvSpPr>
          <p:spPr bwMode="auto">
            <a:xfrm>
              <a:off x="7213600" y="1371601"/>
              <a:ext cx="711200" cy="41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7620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100">
                  <a:latin typeface="+mn-lt"/>
                </a:rPr>
                <a:t>60</a:t>
              </a:r>
            </a:p>
          </p:txBody>
        </p:sp>
      </p:grpSp>
      <p:sp>
        <p:nvSpPr>
          <p:cNvPr id="6170" name="Rectangle 21"/>
          <p:cNvSpPr>
            <a:spLocks noChangeArrowheads="1"/>
          </p:cNvSpPr>
          <p:nvPr/>
        </p:nvSpPr>
        <p:spPr bwMode="auto">
          <a:xfrm>
            <a:off x="4464050" y="4979989"/>
            <a:ext cx="9144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620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62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+mn-lt"/>
              </a:rPr>
              <a:t>10-20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634400" y="102975"/>
            <a:ext cx="11126400" cy="11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Eye Doctors per Million population</a:t>
            </a:r>
          </a:p>
        </p:txBody>
      </p:sp>
    </p:spTree>
    <p:extLst>
      <p:ext uri="{BB962C8B-B14F-4D97-AF65-F5344CB8AC3E}">
        <p14:creationId xmlns:p14="http://schemas.microsoft.com/office/powerpoint/2010/main" val="240436841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improved_white-lshtmblue.potm" id="{3DE9D52D-8673-41F9-A4C9-E08BA1AA77EC}" vid="{6819DFCA-7EF8-44AD-B3C5-8EE1A680D0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ppt_white</Template>
  <TotalTime>469</TotalTime>
  <Words>1221</Words>
  <Application>Microsoft Office PowerPoint</Application>
  <PresentationFormat>Widescreen</PresentationFormat>
  <Paragraphs>404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Impact</vt:lpstr>
      <vt:lpstr>Verdana</vt:lpstr>
      <vt:lpstr>Wingdings</vt:lpstr>
      <vt:lpstr>Office Theme</vt:lpstr>
      <vt:lpstr>ICEH Open Education Webinar series What is Open Education?  Why is ICEH using Open Education  as part of our education  strategy?  Jan 31st 2017 1-1.45pm UCT </vt:lpstr>
      <vt:lpstr>Welcome!</vt:lpstr>
      <vt:lpstr>PowerPoint Presentation</vt:lpstr>
      <vt:lpstr>Data on Global Blindness and Visual Impairment</vt:lpstr>
      <vt:lpstr>PowerPoint Presentation</vt:lpstr>
      <vt:lpstr>PowerPoint Presentation</vt:lpstr>
      <vt:lpstr>PowerPoint Presentation</vt:lpstr>
      <vt:lpstr>Ophthalmologists</vt:lpstr>
      <vt:lpstr>PowerPoint Presentation</vt:lpstr>
      <vt:lpstr>PowerPoint Presentation</vt:lpstr>
      <vt:lpstr>Africa</vt:lpstr>
      <vt:lpstr>Ophthalmologists in Africa</vt:lpstr>
      <vt:lpstr>Gap in eye health staff in Africa</vt:lpstr>
      <vt:lpstr>Ophthalmic Training Centres (TC) in Africa</vt:lpstr>
      <vt:lpstr>PowerPoint Presentation</vt:lpstr>
      <vt:lpstr>Global Action Plan</vt:lpstr>
      <vt:lpstr>ICEH Education Activities</vt:lpstr>
      <vt:lpstr>ICEH Open Education Webinar series </vt:lpstr>
      <vt:lpstr>Open Education for eye care </vt:lpstr>
      <vt:lpstr>Key discussion points </vt:lpstr>
      <vt:lpstr>Open Education: What is it? </vt:lpstr>
      <vt:lpstr>Open education</vt:lpstr>
      <vt:lpstr>Brief history: from RLO to OER to MOOC </vt:lpstr>
      <vt:lpstr>Open Educational Resources</vt:lpstr>
      <vt:lpstr>OERs, MOOCs and OEP</vt:lpstr>
      <vt:lpstr>Challenges for eye health education  </vt:lpstr>
      <vt:lpstr>Training barriers identified  for public health in eye care   </vt:lpstr>
      <vt:lpstr>What have we developed so far </vt:lpstr>
      <vt:lpstr>PowerPoint Presentation</vt:lpstr>
      <vt:lpstr>Future courses </vt:lpstr>
      <vt:lpstr>PowerPoint Presentation</vt:lpstr>
      <vt:lpstr>Thanks to our funders </vt:lpstr>
      <vt:lpstr>PowerPoint Presentation</vt:lpstr>
    </vt:vector>
  </TitlesOfParts>
  <Company>London School of Hygiene &amp; Tropical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Parsley</dc:creator>
  <cp:lastModifiedBy>Sally Parsley</cp:lastModifiedBy>
  <cp:revision>65</cp:revision>
  <cp:lastPrinted>2017-01-30T21:47:21Z</cp:lastPrinted>
  <dcterms:created xsi:type="dcterms:W3CDTF">2017-01-27T13:23:24Z</dcterms:created>
  <dcterms:modified xsi:type="dcterms:W3CDTF">2017-02-03T16:09:19Z</dcterms:modified>
</cp:coreProperties>
</file>