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74" r:id="rId3"/>
    <p:sldId id="257" r:id="rId4"/>
    <p:sldId id="258" r:id="rId5"/>
    <p:sldId id="259" r:id="rId6"/>
    <p:sldId id="260" r:id="rId7"/>
    <p:sldId id="261" r:id="rId8"/>
    <p:sldId id="277" r:id="rId9"/>
    <p:sldId id="262" r:id="rId10"/>
    <p:sldId id="278" r:id="rId11"/>
    <p:sldId id="264" r:id="rId12"/>
    <p:sldId id="271" r:id="rId13"/>
    <p:sldId id="272" r:id="rId14"/>
    <p:sldId id="273" r:id="rId15"/>
    <p:sldId id="27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544" autoAdjust="0"/>
  </p:normalViewPr>
  <p:slideViewPr>
    <p:cSldViewPr>
      <p:cViewPr varScale="1">
        <p:scale>
          <a:sx n="57" d="100"/>
          <a:sy n="57" d="100"/>
        </p:scale>
        <p:origin x="-173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6203A6-FC60-498E-ADF1-6F2C9A234A81}" type="doc">
      <dgm:prSet loTypeId="urn:microsoft.com/office/officeart/2005/8/layout/pyramid1" loCatId="pyramid" qsTypeId="urn:microsoft.com/office/officeart/2005/8/quickstyle/simple1" qsCatId="simple" csTypeId="urn:microsoft.com/office/officeart/2005/8/colors/accent3_5" csCatId="accent3" phldr="1"/>
      <dgm:spPr/>
      <dgm:t>
        <a:bodyPr/>
        <a:lstStyle/>
        <a:p>
          <a:endParaRPr lang="en-ZA"/>
        </a:p>
      </dgm:t>
    </dgm:pt>
    <dgm:pt modelId="{76F73E8A-2B43-4B2F-BBE9-3A639620AB8F}">
      <dgm:prSet phldrT="[Text]" custT="1"/>
      <dgm:spPr/>
      <dgm:t>
        <a:bodyPr/>
        <a:lstStyle/>
        <a:p>
          <a:endParaRPr lang="en-ZA" sz="2000" dirty="0" smtClean="0"/>
        </a:p>
        <a:p>
          <a:r>
            <a:rPr lang="en-ZA" sz="2400" dirty="0" smtClean="0"/>
            <a:t>Volition</a:t>
          </a:r>
          <a:r>
            <a:rPr lang="en-ZA" sz="2000" dirty="0" smtClean="0"/>
            <a:t/>
          </a:r>
          <a:br>
            <a:rPr lang="en-ZA" sz="2000" dirty="0" smtClean="0"/>
          </a:br>
          <a:r>
            <a:rPr lang="en-ZA" sz="1200" dirty="0" smtClean="0"/>
            <a:t>to adopt OER</a:t>
          </a:r>
        </a:p>
      </dgm:t>
    </dgm:pt>
    <dgm:pt modelId="{42E8478E-696A-40A3-8727-467C6ACA377F}" type="parTrans" cxnId="{10D37B9B-4616-46C5-9B81-DEBE2C5FB42A}">
      <dgm:prSet/>
      <dgm:spPr/>
      <dgm:t>
        <a:bodyPr/>
        <a:lstStyle/>
        <a:p>
          <a:endParaRPr lang="en-ZA"/>
        </a:p>
      </dgm:t>
    </dgm:pt>
    <dgm:pt modelId="{96CE85BB-A63E-40F8-A50E-A9CB75F46167}" type="sibTrans" cxnId="{10D37B9B-4616-46C5-9B81-DEBE2C5FB42A}">
      <dgm:prSet/>
      <dgm:spPr/>
      <dgm:t>
        <a:bodyPr/>
        <a:lstStyle/>
        <a:p>
          <a:endParaRPr lang="en-ZA"/>
        </a:p>
      </dgm:t>
    </dgm:pt>
    <dgm:pt modelId="{A5AACA1E-FCEC-45F0-995F-920626A0A376}">
      <dgm:prSet phldrT="[Text]" custT="1"/>
      <dgm:spPr/>
      <dgm:t>
        <a:bodyPr/>
        <a:lstStyle/>
        <a:p>
          <a:r>
            <a:rPr lang="en-ZA" sz="4000" dirty="0" smtClean="0"/>
            <a:t>Permission</a:t>
          </a:r>
          <a:r>
            <a:rPr lang="en-ZA" sz="1000" dirty="0"/>
            <a:t/>
          </a:r>
          <a:br>
            <a:rPr lang="en-ZA" sz="1000" dirty="0"/>
          </a:br>
          <a:r>
            <a:rPr lang="en-ZA" sz="1600" dirty="0" smtClean="0"/>
            <a:t>to use/create OER, according to institutional IP policy</a:t>
          </a:r>
          <a:endParaRPr lang="en-ZA" sz="1600" dirty="0"/>
        </a:p>
      </dgm:t>
    </dgm:pt>
    <dgm:pt modelId="{254F0E00-DAB8-4AF5-99BF-DAEF1E7EE9F8}" type="parTrans" cxnId="{2658B528-6D01-4471-ADDD-A4E45AE8B72A}">
      <dgm:prSet/>
      <dgm:spPr/>
      <dgm:t>
        <a:bodyPr/>
        <a:lstStyle/>
        <a:p>
          <a:endParaRPr lang="en-ZA"/>
        </a:p>
      </dgm:t>
    </dgm:pt>
    <dgm:pt modelId="{E09FBADB-11B3-4708-9B79-89876776697D}" type="sibTrans" cxnId="{2658B528-6D01-4471-ADDD-A4E45AE8B72A}">
      <dgm:prSet/>
      <dgm:spPr/>
      <dgm:t>
        <a:bodyPr/>
        <a:lstStyle/>
        <a:p>
          <a:endParaRPr lang="en-ZA"/>
        </a:p>
      </dgm:t>
    </dgm:pt>
    <dgm:pt modelId="{C39014B6-6F9D-4981-B579-CDC2D96431B6}">
      <dgm:prSet phldrT="[Text]" custT="1"/>
      <dgm:spPr/>
      <dgm:t>
        <a:bodyPr/>
        <a:lstStyle/>
        <a:p>
          <a:r>
            <a:rPr lang="en-ZA" sz="4800" dirty="0"/>
            <a:t>Access</a:t>
          </a:r>
          <a:r>
            <a:rPr lang="en-ZA" sz="1400" dirty="0"/>
            <a:t/>
          </a:r>
          <a:br>
            <a:rPr lang="en-ZA" sz="1400" dirty="0"/>
          </a:br>
          <a:r>
            <a:rPr lang="en-ZA" sz="1700" dirty="0"/>
            <a:t>to infrastructure: computers, internet connectivity, electricity</a:t>
          </a:r>
        </a:p>
      </dgm:t>
    </dgm:pt>
    <dgm:pt modelId="{6A50CE45-F5F6-4120-AAD0-665E9A9DA3D8}" type="parTrans" cxnId="{026046F7-8D8D-4B24-B4F6-58B18F1812C5}">
      <dgm:prSet/>
      <dgm:spPr/>
      <dgm:t>
        <a:bodyPr/>
        <a:lstStyle/>
        <a:p>
          <a:endParaRPr lang="en-ZA"/>
        </a:p>
      </dgm:t>
    </dgm:pt>
    <dgm:pt modelId="{DC3893CE-53F2-4BCC-8FAD-AD0BE9842D6B}" type="sibTrans" cxnId="{026046F7-8D8D-4B24-B4F6-58B18F1812C5}">
      <dgm:prSet/>
      <dgm:spPr/>
      <dgm:t>
        <a:bodyPr/>
        <a:lstStyle/>
        <a:p>
          <a:endParaRPr lang="en-ZA"/>
        </a:p>
      </dgm:t>
    </dgm:pt>
    <dgm:pt modelId="{5BB53782-7021-43FC-94FE-7987A1B69219}">
      <dgm:prSet custT="1"/>
      <dgm:spPr/>
      <dgm:t>
        <a:bodyPr/>
        <a:lstStyle/>
        <a:p>
          <a:r>
            <a:rPr lang="en-ZA" sz="3200" dirty="0" smtClean="0"/>
            <a:t>Capacity</a:t>
          </a:r>
          <a:r>
            <a:rPr lang="en-ZA" sz="800" dirty="0"/>
            <a:t/>
          </a:r>
          <a:br>
            <a:rPr lang="en-ZA" sz="800" dirty="0"/>
          </a:br>
          <a:r>
            <a:rPr lang="en-ZA" sz="1250" dirty="0" smtClean="0"/>
            <a:t>technical skills for using, creating, finding,</a:t>
          </a:r>
          <a:br>
            <a:rPr lang="en-ZA" sz="1250" dirty="0" smtClean="0"/>
          </a:br>
          <a:r>
            <a:rPr lang="en-ZA" sz="1250" dirty="0" smtClean="0"/>
            <a:t>uploading OER – personally or w/ support</a:t>
          </a:r>
          <a:endParaRPr lang="en-ZA" sz="1250" dirty="0"/>
        </a:p>
      </dgm:t>
    </dgm:pt>
    <dgm:pt modelId="{254885A6-52EE-4038-8C03-E6B5FCDE4966}" type="parTrans" cxnId="{06CC70D3-FB17-410F-B113-5F30D61B4D16}">
      <dgm:prSet/>
      <dgm:spPr/>
      <dgm:t>
        <a:bodyPr/>
        <a:lstStyle/>
        <a:p>
          <a:endParaRPr lang="en-ZA"/>
        </a:p>
      </dgm:t>
    </dgm:pt>
    <dgm:pt modelId="{9550DCC0-745B-4517-948B-A0F5C1F2F8E7}" type="sibTrans" cxnId="{06CC70D3-FB17-410F-B113-5F30D61B4D16}">
      <dgm:prSet/>
      <dgm:spPr/>
      <dgm:t>
        <a:bodyPr/>
        <a:lstStyle/>
        <a:p>
          <a:endParaRPr lang="en-ZA"/>
        </a:p>
      </dgm:t>
    </dgm:pt>
    <dgm:pt modelId="{8C99DD17-960D-4569-84D4-0468A422916C}">
      <dgm:prSet custT="1"/>
      <dgm:spPr/>
      <dgm:t>
        <a:bodyPr/>
        <a:lstStyle/>
        <a:p>
          <a:r>
            <a:rPr lang="en-ZA" sz="3600" dirty="0" smtClean="0"/>
            <a:t>Awareness</a:t>
          </a:r>
          <a:r>
            <a:rPr lang="en-ZA" sz="1600" dirty="0"/>
            <a:t/>
          </a:r>
          <a:br>
            <a:rPr lang="en-ZA" sz="1600" dirty="0"/>
          </a:br>
          <a:r>
            <a:rPr lang="en-ZA" sz="1400" dirty="0" smtClean="0"/>
            <a:t>of OER, the concept, and how it differs from other</a:t>
          </a:r>
          <a:br>
            <a:rPr lang="en-ZA" sz="1400" dirty="0" smtClean="0"/>
          </a:br>
          <a:r>
            <a:rPr lang="en-ZA" sz="1400" dirty="0" smtClean="0"/>
            <a:t>educational resources</a:t>
          </a:r>
          <a:endParaRPr lang="en-ZA" sz="1400" dirty="0"/>
        </a:p>
      </dgm:t>
    </dgm:pt>
    <dgm:pt modelId="{B0CEFC3C-03B9-4627-A5AF-93537940F41D}" type="parTrans" cxnId="{CB70BF90-6D38-453E-A7DF-DB9CE8406D37}">
      <dgm:prSet/>
      <dgm:spPr/>
      <dgm:t>
        <a:bodyPr/>
        <a:lstStyle/>
        <a:p>
          <a:endParaRPr lang="en-ZA"/>
        </a:p>
      </dgm:t>
    </dgm:pt>
    <dgm:pt modelId="{49E212B8-11EB-4A31-987A-F26CB4D1A778}" type="sibTrans" cxnId="{CB70BF90-6D38-453E-A7DF-DB9CE8406D37}">
      <dgm:prSet/>
      <dgm:spPr/>
      <dgm:t>
        <a:bodyPr/>
        <a:lstStyle/>
        <a:p>
          <a:endParaRPr lang="en-ZA"/>
        </a:p>
      </dgm:t>
    </dgm:pt>
    <dgm:pt modelId="{399B6212-BCA6-4960-864D-A39E7DAED317}">
      <dgm:prSet phldrT="[Text]" custT="1"/>
      <dgm:spPr/>
      <dgm:t>
        <a:bodyPr/>
        <a:lstStyle/>
        <a:p>
          <a:r>
            <a:rPr lang="en-ZA" sz="2800" dirty="0"/>
            <a:t>Availability</a:t>
          </a:r>
          <a:r>
            <a:rPr lang="en-ZA" sz="1400" dirty="0"/>
            <a:t/>
          </a:r>
          <a:br>
            <a:rPr lang="en-ZA" sz="1400" dirty="0"/>
          </a:br>
          <a:r>
            <a:rPr lang="en-ZA" sz="1200" dirty="0"/>
            <a:t>of relevant OER of requisite quality (for use or sharing)</a:t>
          </a:r>
        </a:p>
      </dgm:t>
    </dgm:pt>
    <dgm:pt modelId="{270B4B64-9D22-4624-9B8E-50A8E397D753}" type="parTrans" cxnId="{101E4136-EA2E-4552-AB47-B53F1D873ACD}">
      <dgm:prSet/>
      <dgm:spPr/>
      <dgm:t>
        <a:bodyPr/>
        <a:lstStyle/>
        <a:p>
          <a:endParaRPr lang="en-ZA"/>
        </a:p>
      </dgm:t>
    </dgm:pt>
    <dgm:pt modelId="{A7AA99C7-D7C7-4C81-8D6F-A710A839FB8D}" type="sibTrans" cxnId="{101E4136-EA2E-4552-AB47-B53F1D873ACD}">
      <dgm:prSet/>
      <dgm:spPr/>
      <dgm:t>
        <a:bodyPr/>
        <a:lstStyle/>
        <a:p>
          <a:endParaRPr lang="en-ZA"/>
        </a:p>
      </dgm:t>
    </dgm:pt>
    <dgm:pt modelId="{FFCE7A96-C9C9-4482-A89C-5256B4525FD4}" type="pres">
      <dgm:prSet presAssocID="{E26203A6-FC60-498E-ADF1-6F2C9A234A81}" presName="Name0" presStyleCnt="0">
        <dgm:presLayoutVars>
          <dgm:dir/>
          <dgm:animLvl val="lvl"/>
          <dgm:resizeHandles val="exact"/>
        </dgm:presLayoutVars>
      </dgm:prSet>
      <dgm:spPr/>
      <dgm:t>
        <a:bodyPr/>
        <a:lstStyle/>
        <a:p>
          <a:endParaRPr lang="en-ZA"/>
        </a:p>
      </dgm:t>
    </dgm:pt>
    <dgm:pt modelId="{E19B09DD-DACE-4662-A06A-EA718B9149B0}" type="pres">
      <dgm:prSet presAssocID="{76F73E8A-2B43-4B2F-BBE9-3A639620AB8F}" presName="Name8" presStyleCnt="0"/>
      <dgm:spPr/>
    </dgm:pt>
    <dgm:pt modelId="{2A12AA00-4F0B-48DE-B6A4-11BE899149D7}" type="pres">
      <dgm:prSet presAssocID="{76F73E8A-2B43-4B2F-BBE9-3A639620AB8F}" presName="level" presStyleLbl="node1" presStyleIdx="0" presStyleCnt="6">
        <dgm:presLayoutVars>
          <dgm:chMax val="1"/>
          <dgm:bulletEnabled val="1"/>
        </dgm:presLayoutVars>
      </dgm:prSet>
      <dgm:spPr/>
      <dgm:t>
        <a:bodyPr/>
        <a:lstStyle/>
        <a:p>
          <a:endParaRPr lang="en-ZA"/>
        </a:p>
      </dgm:t>
    </dgm:pt>
    <dgm:pt modelId="{CB639604-F32A-49A0-874D-C638DA64C16C}" type="pres">
      <dgm:prSet presAssocID="{76F73E8A-2B43-4B2F-BBE9-3A639620AB8F}" presName="levelTx" presStyleLbl="revTx" presStyleIdx="0" presStyleCnt="0">
        <dgm:presLayoutVars>
          <dgm:chMax val="1"/>
          <dgm:bulletEnabled val="1"/>
        </dgm:presLayoutVars>
      </dgm:prSet>
      <dgm:spPr/>
      <dgm:t>
        <a:bodyPr/>
        <a:lstStyle/>
        <a:p>
          <a:endParaRPr lang="en-ZA"/>
        </a:p>
      </dgm:t>
    </dgm:pt>
    <dgm:pt modelId="{59E51AA8-5B8E-4015-9287-A8F7AD9FB392}" type="pres">
      <dgm:prSet presAssocID="{399B6212-BCA6-4960-864D-A39E7DAED317}" presName="Name8" presStyleCnt="0"/>
      <dgm:spPr/>
    </dgm:pt>
    <dgm:pt modelId="{7DBE74D4-CCC6-4A1B-8463-B6993413E89D}" type="pres">
      <dgm:prSet presAssocID="{399B6212-BCA6-4960-864D-A39E7DAED317}" presName="level" presStyleLbl="node1" presStyleIdx="1" presStyleCnt="6">
        <dgm:presLayoutVars>
          <dgm:chMax val="1"/>
          <dgm:bulletEnabled val="1"/>
        </dgm:presLayoutVars>
      </dgm:prSet>
      <dgm:spPr/>
      <dgm:t>
        <a:bodyPr/>
        <a:lstStyle/>
        <a:p>
          <a:endParaRPr lang="en-ZA"/>
        </a:p>
      </dgm:t>
    </dgm:pt>
    <dgm:pt modelId="{F44781F6-C76D-40BF-B4A4-2414AACC8279}" type="pres">
      <dgm:prSet presAssocID="{399B6212-BCA6-4960-864D-A39E7DAED317}" presName="levelTx" presStyleLbl="revTx" presStyleIdx="0" presStyleCnt="0">
        <dgm:presLayoutVars>
          <dgm:chMax val="1"/>
          <dgm:bulletEnabled val="1"/>
        </dgm:presLayoutVars>
      </dgm:prSet>
      <dgm:spPr/>
      <dgm:t>
        <a:bodyPr/>
        <a:lstStyle/>
        <a:p>
          <a:endParaRPr lang="en-ZA"/>
        </a:p>
      </dgm:t>
    </dgm:pt>
    <dgm:pt modelId="{E315CB38-80DC-45C2-8539-DF2730D6BD20}" type="pres">
      <dgm:prSet presAssocID="{5BB53782-7021-43FC-94FE-7987A1B69219}" presName="Name8" presStyleCnt="0"/>
      <dgm:spPr/>
    </dgm:pt>
    <dgm:pt modelId="{F5A6534C-E53F-4166-92FF-8F7442AEF9F9}" type="pres">
      <dgm:prSet presAssocID="{5BB53782-7021-43FC-94FE-7987A1B69219}" presName="level" presStyleLbl="node1" presStyleIdx="2" presStyleCnt="6">
        <dgm:presLayoutVars>
          <dgm:chMax val="1"/>
          <dgm:bulletEnabled val="1"/>
        </dgm:presLayoutVars>
      </dgm:prSet>
      <dgm:spPr/>
      <dgm:t>
        <a:bodyPr/>
        <a:lstStyle/>
        <a:p>
          <a:endParaRPr lang="en-ZA"/>
        </a:p>
      </dgm:t>
    </dgm:pt>
    <dgm:pt modelId="{098395E4-333A-49E5-B162-42863C058BA6}" type="pres">
      <dgm:prSet presAssocID="{5BB53782-7021-43FC-94FE-7987A1B69219}" presName="levelTx" presStyleLbl="revTx" presStyleIdx="0" presStyleCnt="0">
        <dgm:presLayoutVars>
          <dgm:chMax val="1"/>
          <dgm:bulletEnabled val="1"/>
        </dgm:presLayoutVars>
      </dgm:prSet>
      <dgm:spPr/>
      <dgm:t>
        <a:bodyPr/>
        <a:lstStyle/>
        <a:p>
          <a:endParaRPr lang="en-ZA"/>
        </a:p>
      </dgm:t>
    </dgm:pt>
    <dgm:pt modelId="{8111F94C-4047-4704-9E8C-053295B35CB8}" type="pres">
      <dgm:prSet presAssocID="{8C99DD17-960D-4569-84D4-0468A422916C}" presName="Name8" presStyleCnt="0"/>
      <dgm:spPr/>
    </dgm:pt>
    <dgm:pt modelId="{19D625B5-14B6-4100-BDEF-45BC456F077B}" type="pres">
      <dgm:prSet presAssocID="{8C99DD17-960D-4569-84D4-0468A422916C}" presName="level" presStyleLbl="node1" presStyleIdx="3" presStyleCnt="6">
        <dgm:presLayoutVars>
          <dgm:chMax val="1"/>
          <dgm:bulletEnabled val="1"/>
        </dgm:presLayoutVars>
      </dgm:prSet>
      <dgm:spPr/>
      <dgm:t>
        <a:bodyPr/>
        <a:lstStyle/>
        <a:p>
          <a:endParaRPr lang="en-ZA"/>
        </a:p>
      </dgm:t>
    </dgm:pt>
    <dgm:pt modelId="{C07F0E42-E277-4C6B-A21A-2E856E07BABD}" type="pres">
      <dgm:prSet presAssocID="{8C99DD17-960D-4569-84D4-0468A422916C}" presName="levelTx" presStyleLbl="revTx" presStyleIdx="0" presStyleCnt="0">
        <dgm:presLayoutVars>
          <dgm:chMax val="1"/>
          <dgm:bulletEnabled val="1"/>
        </dgm:presLayoutVars>
      </dgm:prSet>
      <dgm:spPr/>
      <dgm:t>
        <a:bodyPr/>
        <a:lstStyle/>
        <a:p>
          <a:endParaRPr lang="en-ZA"/>
        </a:p>
      </dgm:t>
    </dgm:pt>
    <dgm:pt modelId="{11AE0438-F65B-4BCA-ADD2-28DA106776E5}" type="pres">
      <dgm:prSet presAssocID="{A5AACA1E-FCEC-45F0-995F-920626A0A376}" presName="Name8" presStyleCnt="0"/>
      <dgm:spPr/>
    </dgm:pt>
    <dgm:pt modelId="{8B5CE247-503D-4320-97FC-01CBAE7B44A9}" type="pres">
      <dgm:prSet presAssocID="{A5AACA1E-FCEC-45F0-995F-920626A0A376}" presName="level" presStyleLbl="node1" presStyleIdx="4" presStyleCnt="6">
        <dgm:presLayoutVars>
          <dgm:chMax val="1"/>
          <dgm:bulletEnabled val="1"/>
        </dgm:presLayoutVars>
      </dgm:prSet>
      <dgm:spPr/>
      <dgm:t>
        <a:bodyPr/>
        <a:lstStyle/>
        <a:p>
          <a:endParaRPr lang="en-ZA"/>
        </a:p>
      </dgm:t>
    </dgm:pt>
    <dgm:pt modelId="{15AFD652-58A7-4D09-87B1-334B21098F93}" type="pres">
      <dgm:prSet presAssocID="{A5AACA1E-FCEC-45F0-995F-920626A0A376}" presName="levelTx" presStyleLbl="revTx" presStyleIdx="0" presStyleCnt="0">
        <dgm:presLayoutVars>
          <dgm:chMax val="1"/>
          <dgm:bulletEnabled val="1"/>
        </dgm:presLayoutVars>
      </dgm:prSet>
      <dgm:spPr/>
      <dgm:t>
        <a:bodyPr/>
        <a:lstStyle/>
        <a:p>
          <a:endParaRPr lang="en-ZA"/>
        </a:p>
      </dgm:t>
    </dgm:pt>
    <dgm:pt modelId="{10711D70-5311-4A31-9A27-499D4B2EA1E5}" type="pres">
      <dgm:prSet presAssocID="{C39014B6-6F9D-4981-B579-CDC2D96431B6}" presName="Name8" presStyleCnt="0"/>
      <dgm:spPr/>
    </dgm:pt>
    <dgm:pt modelId="{C8A054E8-6658-4832-9A6A-0431CE0F4CBF}" type="pres">
      <dgm:prSet presAssocID="{C39014B6-6F9D-4981-B579-CDC2D96431B6}" presName="level" presStyleLbl="node1" presStyleIdx="5" presStyleCnt="6">
        <dgm:presLayoutVars>
          <dgm:chMax val="1"/>
          <dgm:bulletEnabled val="1"/>
        </dgm:presLayoutVars>
      </dgm:prSet>
      <dgm:spPr/>
      <dgm:t>
        <a:bodyPr/>
        <a:lstStyle/>
        <a:p>
          <a:endParaRPr lang="en-ZA"/>
        </a:p>
      </dgm:t>
    </dgm:pt>
    <dgm:pt modelId="{0A438778-8118-4A9D-90C5-A496BD6F6B38}" type="pres">
      <dgm:prSet presAssocID="{C39014B6-6F9D-4981-B579-CDC2D96431B6}" presName="levelTx" presStyleLbl="revTx" presStyleIdx="0" presStyleCnt="0">
        <dgm:presLayoutVars>
          <dgm:chMax val="1"/>
          <dgm:bulletEnabled val="1"/>
        </dgm:presLayoutVars>
      </dgm:prSet>
      <dgm:spPr/>
      <dgm:t>
        <a:bodyPr/>
        <a:lstStyle/>
        <a:p>
          <a:endParaRPr lang="en-ZA"/>
        </a:p>
      </dgm:t>
    </dgm:pt>
  </dgm:ptLst>
  <dgm:cxnLst>
    <dgm:cxn modelId="{101E4136-EA2E-4552-AB47-B53F1D873ACD}" srcId="{E26203A6-FC60-498E-ADF1-6F2C9A234A81}" destId="{399B6212-BCA6-4960-864D-A39E7DAED317}" srcOrd="1" destOrd="0" parTransId="{270B4B64-9D22-4624-9B8E-50A8E397D753}" sibTransId="{A7AA99C7-D7C7-4C81-8D6F-A710A839FB8D}"/>
    <dgm:cxn modelId="{026046F7-8D8D-4B24-B4F6-58B18F1812C5}" srcId="{E26203A6-FC60-498E-ADF1-6F2C9A234A81}" destId="{C39014B6-6F9D-4981-B579-CDC2D96431B6}" srcOrd="5" destOrd="0" parTransId="{6A50CE45-F5F6-4120-AAD0-665E9A9DA3D8}" sibTransId="{DC3893CE-53F2-4BCC-8FAD-AD0BE9842D6B}"/>
    <dgm:cxn modelId="{63E56F11-A7CB-4802-B6C5-D83627DC7553}" type="presOf" srcId="{399B6212-BCA6-4960-864D-A39E7DAED317}" destId="{F44781F6-C76D-40BF-B4A4-2414AACC8279}" srcOrd="1" destOrd="0" presId="urn:microsoft.com/office/officeart/2005/8/layout/pyramid1"/>
    <dgm:cxn modelId="{CB70BF90-6D38-453E-A7DF-DB9CE8406D37}" srcId="{E26203A6-FC60-498E-ADF1-6F2C9A234A81}" destId="{8C99DD17-960D-4569-84D4-0468A422916C}" srcOrd="3" destOrd="0" parTransId="{B0CEFC3C-03B9-4627-A5AF-93537940F41D}" sibTransId="{49E212B8-11EB-4A31-987A-F26CB4D1A778}"/>
    <dgm:cxn modelId="{0EF4422F-8100-45A6-BE13-486825C88039}" type="presOf" srcId="{C39014B6-6F9D-4981-B579-CDC2D96431B6}" destId="{C8A054E8-6658-4832-9A6A-0431CE0F4CBF}" srcOrd="0" destOrd="0" presId="urn:microsoft.com/office/officeart/2005/8/layout/pyramid1"/>
    <dgm:cxn modelId="{4D4E4063-8E66-4F86-A33F-15590E1414F1}" type="presOf" srcId="{8C99DD17-960D-4569-84D4-0468A422916C}" destId="{19D625B5-14B6-4100-BDEF-45BC456F077B}" srcOrd="0" destOrd="0" presId="urn:microsoft.com/office/officeart/2005/8/layout/pyramid1"/>
    <dgm:cxn modelId="{B4203159-4A9D-4838-A6DE-621EEAF2C300}" type="presOf" srcId="{76F73E8A-2B43-4B2F-BBE9-3A639620AB8F}" destId="{2A12AA00-4F0B-48DE-B6A4-11BE899149D7}" srcOrd="0" destOrd="0" presId="urn:microsoft.com/office/officeart/2005/8/layout/pyramid1"/>
    <dgm:cxn modelId="{8EFE0F28-905E-42CC-9EC0-0D1EEDBA36EC}" type="presOf" srcId="{A5AACA1E-FCEC-45F0-995F-920626A0A376}" destId="{8B5CE247-503D-4320-97FC-01CBAE7B44A9}" srcOrd="0" destOrd="0" presId="urn:microsoft.com/office/officeart/2005/8/layout/pyramid1"/>
    <dgm:cxn modelId="{10D37B9B-4616-46C5-9B81-DEBE2C5FB42A}" srcId="{E26203A6-FC60-498E-ADF1-6F2C9A234A81}" destId="{76F73E8A-2B43-4B2F-BBE9-3A639620AB8F}" srcOrd="0" destOrd="0" parTransId="{42E8478E-696A-40A3-8727-467C6ACA377F}" sibTransId="{96CE85BB-A63E-40F8-A50E-A9CB75F46167}"/>
    <dgm:cxn modelId="{06CC70D3-FB17-410F-B113-5F30D61B4D16}" srcId="{E26203A6-FC60-498E-ADF1-6F2C9A234A81}" destId="{5BB53782-7021-43FC-94FE-7987A1B69219}" srcOrd="2" destOrd="0" parTransId="{254885A6-52EE-4038-8C03-E6B5FCDE4966}" sibTransId="{9550DCC0-745B-4517-948B-A0F5C1F2F8E7}"/>
    <dgm:cxn modelId="{D24F62D1-8F8C-4E4E-82F5-E27EFD08A792}" type="presOf" srcId="{A5AACA1E-FCEC-45F0-995F-920626A0A376}" destId="{15AFD652-58A7-4D09-87B1-334B21098F93}" srcOrd="1" destOrd="0" presId="urn:microsoft.com/office/officeart/2005/8/layout/pyramid1"/>
    <dgm:cxn modelId="{2658B528-6D01-4471-ADDD-A4E45AE8B72A}" srcId="{E26203A6-FC60-498E-ADF1-6F2C9A234A81}" destId="{A5AACA1E-FCEC-45F0-995F-920626A0A376}" srcOrd="4" destOrd="0" parTransId="{254F0E00-DAB8-4AF5-99BF-DAEF1E7EE9F8}" sibTransId="{E09FBADB-11B3-4708-9B79-89876776697D}"/>
    <dgm:cxn modelId="{30DF5727-C662-4C3B-9A2A-0522CB59F685}" type="presOf" srcId="{E26203A6-FC60-498E-ADF1-6F2C9A234A81}" destId="{FFCE7A96-C9C9-4482-A89C-5256B4525FD4}" srcOrd="0" destOrd="0" presId="urn:microsoft.com/office/officeart/2005/8/layout/pyramid1"/>
    <dgm:cxn modelId="{1AC298F0-AAFD-4F61-BA55-71FE86884423}" type="presOf" srcId="{8C99DD17-960D-4569-84D4-0468A422916C}" destId="{C07F0E42-E277-4C6B-A21A-2E856E07BABD}" srcOrd="1" destOrd="0" presId="urn:microsoft.com/office/officeart/2005/8/layout/pyramid1"/>
    <dgm:cxn modelId="{02387DCB-F956-49B9-B187-A9165C754B6F}" type="presOf" srcId="{C39014B6-6F9D-4981-B579-CDC2D96431B6}" destId="{0A438778-8118-4A9D-90C5-A496BD6F6B38}" srcOrd="1" destOrd="0" presId="urn:microsoft.com/office/officeart/2005/8/layout/pyramid1"/>
    <dgm:cxn modelId="{E3DF36CE-0E56-49D6-9E05-73DC2C1F8BB8}" type="presOf" srcId="{5BB53782-7021-43FC-94FE-7987A1B69219}" destId="{098395E4-333A-49E5-B162-42863C058BA6}" srcOrd="1" destOrd="0" presId="urn:microsoft.com/office/officeart/2005/8/layout/pyramid1"/>
    <dgm:cxn modelId="{098209A5-146E-4A98-9D6A-A227558DB671}" type="presOf" srcId="{76F73E8A-2B43-4B2F-BBE9-3A639620AB8F}" destId="{CB639604-F32A-49A0-874D-C638DA64C16C}" srcOrd="1" destOrd="0" presId="urn:microsoft.com/office/officeart/2005/8/layout/pyramid1"/>
    <dgm:cxn modelId="{9ABFB430-E597-4A0F-BA7F-0C9E9FC9515A}" type="presOf" srcId="{399B6212-BCA6-4960-864D-A39E7DAED317}" destId="{7DBE74D4-CCC6-4A1B-8463-B6993413E89D}" srcOrd="0" destOrd="0" presId="urn:microsoft.com/office/officeart/2005/8/layout/pyramid1"/>
    <dgm:cxn modelId="{E3854426-A564-4437-A9F6-5B9C56FB138A}" type="presOf" srcId="{5BB53782-7021-43FC-94FE-7987A1B69219}" destId="{F5A6534C-E53F-4166-92FF-8F7442AEF9F9}" srcOrd="0" destOrd="0" presId="urn:microsoft.com/office/officeart/2005/8/layout/pyramid1"/>
    <dgm:cxn modelId="{90738BBB-70DC-4F3B-B2EC-47D5A3EA9C3E}" type="presParOf" srcId="{FFCE7A96-C9C9-4482-A89C-5256B4525FD4}" destId="{E19B09DD-DACE-4662-A06A-EA718B9149B0}" srcOrd="0" destOrd="0" presId="urn:microsoft.com/office/officeart/2005/8/layout/pyramid1"/>
    <dgm:cxn modelId="{FB96A98D-13B3-4A98-A172-256740B955B2}" type="presParOf" srcId="{E19B09DD-DACE-4662-A06A-EA718B9149B0}" destId="{2A12AA00-4F0B-48DE-B6A4-11BE899149D7}" srcOrd="0" destOrd="0" presId="urn:microsoft.com/office/officeart/2005/8/layout/pyramid1"/>
    <dgm:cxn modelId="{A432F805-B9BD-4A86-B432-C4854818BEB5}" type="presParOf" srcId="{E19B09DD-DACE-4662-A06A-EA718B9149B0}" destId="{CB639604-F32A-49A0-874D-C638DA64C16C}" srcOrd="1" destOrd="0" presId="urn:microsoft.com/office/officeart/2005/8/layout/pyramid1"/>
    <dgm:cxn modelId="{EFB8FEB6-8D9F-4314-9E74-758147B5A4E3}" type="presParOf" srcId="{FFCE7A96-C9C9-4482-A89C-5256B4525FD4}" destId="{59E51AA8-5B8E-4015-9287-A8F7AD9FB392}" srcOrd="1" destOrd="0" presId="urn:microsoft.com/office/officeart/2005/8/layout/pyramid1"/>
    <dgm:cxn modelId="{0998BE22-599B-4A06-B48E-65D69DFE90B6}" type="presParOf" srcId="{59E51AA8-5B8E-4015-9287-A8F7AD9FB392}" destId="{7DBE74D4-CCC6-4A1B-8463-B6993413E89D}" srcOrd="0" destOrd="0" presId="urn:microsoft.com/office/officeart/2005/8/layout/pyramid1"/>
    <dgm:cxn modelId="{35676CDF-79FE-4DFF-BF02-D5DB8502D8D0}" type="presParOf" srcId="{59E51AA8-5B8E-4015-9287-A8F7AD9FB392}" destId="{F44781F6-C76D-40BF-B4A4-2414AACC8279}" srcOrd="1" destOrd="0" presId="urn:microsoft.com/office/officeart/2005/8/layout/pyramid1"/>
    <dgm:cxn modelId="{FC78E7D4-5081-4978-8263-860274640A6E}" type="presParOf" srcId="{FFCE7A96-C9C9-4482-A89C-5256B4525FD4}" destId="{E315CB38-80DC-45C2-8539-DF2730D6BD20}" srcOrd="2" destOrd="0" presId="urn:microsoft.com/office/officeart/2005/8/layout/pyramid1"/>
    <dgm:cxn modelId="{AC37E4DE-315E-483A-AE5F-4DE2F285557A}" type="presParOf" srcId="{E315CB38-80DC-45C2-8539-DF2730D6BD20}" destId="{F5A6534C-E53F-4166-92FF-8F7442AEF9F9}" srcOrd="0" destOrd="0" presId="urn:microsoft.com/office/officeart/2005/8/layout/pyramid1"/>
    <dgm:cxn modelId="{05F50C55-9E60-4098-8914-6733237A5320}" type="presParOf" srcId="{E315CB38-80DC-45C2-8539-DF2730D6BD20}" destId="{098395E4-333A-49E5-B162-42863C058BA6}" srcOrd="1" destOrd="0" presId="urn:microsoft.com/office/officeart/2005/8/layout/pyramid1"/>
    <dgm:cxn modelId="{E9062BCB-312F-4992-B254-2C5DB85C7548}" type="presParOf" srcId="{FFCE7A96-C9C9-4482-A89C-5256B4525FD4}" destId="{8111F94C-4047-4704-9E8C-053295B35CB8}" srcOrd="3" destOrd="0" presId="urn:microsoft.com/office/officeart/2005/8/layout/pyramid1"/>
    <dgm:cxn modelId="{20425DDF-2641-4400-9F3D-632F2BB1120F}" type="presParOf" srcId="{8111F94C-4047-4704-9E8C-053295B35CB8}" destId="{19D625B5-14B6-4100-BDEF-45BC456F077B}" srcOrd="0" destOrd="0" presId="urn:microsoft.com/office/officeart/2005/8/layout/pyramid1"/>
    <dgm:cxn modelId="{EB3586BE-EA1D-4014-A05D-790EDC8151BB}" type="presParOf" srcId="{8111F94C-4047-4704-9E8C-053295B35CB8}" destId="{C07F0E42-E277-4C6B-A21A-2E856E07BABD}" srcOrd="1" destOrd="0" presId="urn:microsoft.com/office/officeart/2005/8/layout/pyramid1"/>
    <dgm:cxn modelId="{B3DDD9E5-C498-4400-BDD0-432E079B74F0}" type="presParOf" srcId="{FFCE7A96-C9C9-4482-A89C-5256B4525FD4}" destId="{11AE0438-F65B-4BCA-ADD2-28DA106776E5}" srcOrd="4" destOrd="0" presId="urn:microsoft.com/office/officeart/2005/8/layout/pyramid1"/>
    <dgm:cxn modelId="{7715EF22-8A3E-4FFA-851B-5BB691E49C69}" type="presParOf" srcId="{11AE0438-F65B-4BCA-ADD2-28DA106776E5}" destId="{8B5CE247-503D-4320-97FC-01CBAE7B44A9}" srcOrd="0" destOrd="0" presId="urn:microsoft.com/office/officeart/2005/8/layout/pyramid1"/>
    <dgm:cxn modelId="{3BC24DDD-DD94-487A-BEF4-93EF0D3FBD0F}" type="presParOf" srcId="{11AE0438-F65B-4BCA-ADD2-28DA106776E5}" destId="{15AFD652-58A7-4D09-87B1-334B21098F93}" srcOrd="1" destOrd="0" presId="urn:microsoft.com/office/officeart/2005/8/layout/pyramid1"/>
    <dgm:cxn modelId="{57E291AD-4F2D-4D45-B14E-38A551836C99}" type="presParOf" srcId="{FFCE7A96-C9C9-4482-A89C-5256B4525FD4}" destId="{10711D70-5311-4A31-9A27-499D4B2EA1E5}" srcOrd="5" destOrd="0" presId="urn:microsoft.com/office/officeart/2005/8/layout/pyramid1"/>
    <dgm:cxn modelId="{64CB4585-398B-477E-8562-D57704FF2D1B}" type="presParOf" srcId="{10711D70-5311-4A31-9A27-499D4B2EA1E5}" destId="{C8A054E8-6658-4832-9A6A-0431CE0F4CBF}" srcOrd="0" destOrd="0" presId="urn:microsoft.com/office/officeart/2005/8/layout/pyramid1"/>
    <dgm:cxn modelId="{B16306CF-30D0-4618-91A9-695F38895EA6}" type="presParOf" srcId="{10711D70-5311-4A31-9A27-499D4B2EA1E5}" destId="{0A438778-8118-4A9D-90C5-A496BD6F6B38}"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89A9A4-A2D4-4B39-B691-F265FD1E70E7}" type="doc">
      <dgm:prSet loTypeId="urn:microsoft.com/office/officeart/2005/8/layout/cycle6" loCatId="cycle" qsTypeId="urn:microsoft.com/office/officeart/2005/8/quickstyle/simple1" qsCatId="simple" csTypeId="urn:microsoft.com/office/officeart/2005/8/colors/accent3_1" csCatId="accent3" phldr="1"/>
      <dgm:spPr/>
      <dgm:t>
        <a:bodyPr/>
        <a:lstStyle/>
        <a:p>
          <a:endParaRPr lang="en-ZA"/>
        </a:p>
      </dgm:t>
    </dgm:pt>
    <dgm:pt modelId="{AE8361A4-271D-46D8-87A1-6E6FE0CC5B9D}">
      <dgm:prSet phldrT="[Text]" custT="1"/>
      <dgm:spPr>
        <a:solidFill>
          <a:schemeClr val="lt1">
            <a:hueOff val="0"/>
            <a:satOff val="0"/>
            <a:lumOff val="0"/>
            <a:alpha val="30000"/>
          </a:schemeClr>
        </a:solidFill>
        <a:ln w="6350" cmpd="sng">
          <a:solidFill>
            <a:schemeClr val="accent3"/>
          </a:solidFill>
        </a:ln>
      </dgm:spPr>
      <dgm:t>
        <a:bodyPr lIns="9144" tIns="9144" rIns="9144" bIns="9144"/>
        <a:lstStyle/>
        <a:p>
          <a:pPr>
            <a:lnSpc>
              <a:spcPct val="100000"/>
            </a:lnSpc>
            <a:spcAft>
              <a:spcPts val="0"/>
            </a:spcAft>
          </a:pPr>
          <a:r>
            <a:rPr lang="en-US" sz="800" b="1" dirty="0" smtClean="0"/>
            <a:t>Personal</a:t>
          </a:r>
        </a:p>
        <a:p>
          <a:pPr>
            <a:lnSpc>
              <a:spcPct val="90000"/>
            </a:lnSpc>
            <a:spcAft>
              <a:spcPct val="35000"/>
            </a:spcAft>
          </a:pPr>
          <a:r>
            <a:rPr lang="en-US" sz="600" dirty="0" smtClean="0"/>
            <a:t>Individual values</a:t>
          </a:r>
          <a:endParaRPr lang="en-ZA" sz="600" dirty="0"/>
        </a:p>
      </dgm:t>
    </dgm:pt>
    <dgm:pt modelId="{FB7E8189-3776-44A1-9AC7-8E89112BAE0B}" type="parTrans" cxnId="{2D66A74E-5E7C-4B42-914B-A1DDFF5B7A8E}">
      <dgm:prSet/>
      <dgm:spPr/>
      <dgm:t>
        <a:bodyPr/>
        <a:lstStyle/>
        <a:p>
          <a:endParaRPr lang="en-ZA"/>
        </a:p>
      </dgm:t>
    </dgm:pt>
    <dgm:pt modelId="{4B3D9730-5D88-4AD2-8AFA-8B56E9B7F478}" type="sibTrans" cxnId="{2D66A74E-5E7C-4B42-914B-A1DDFF5B7A8E}">
      <dgm:prSet/>
      <dgm:spPr/>
      <dgm:t>
        <a:bodyPr/>
        <a:lstStyle/>
        <a:p>
          <a:endParaRPr lang="en-ZA"/>
        </a:p>
      </dgm:t>
    </dgm:pt>
    <dgm:pt modelId="{AC804139-DD49-4B6D-B071-6EA6D764E82C}">
      <dgm:prSet phldrT="[Text]" custT="1"/>
      <dgm:spPr>
        <a:solidFill>
          <a:schemeClr val="lt1">
            <a:hueOff val="0"/>
            <a:satOff val="0"/>
            <a:lumOff val="0"/>
            <a:alpha val="30000"/>
          </a:schemeClr>
        </a:solidFill>
        <a:ln w="6350">
          <a:solidFill>
            <a:schemeClr val="accent3"/>
          </a:solidFill>
        </a:ln>
      </dgm:spPr>
      <dgm:t>
        <a:bodyPr lIns="9144" tIns="9144" rIns="9144" bIns="9144"/>
        <a:lstStyle/>
        <a:p>
          <a:pPr>
            <a:lnSpc>
              <a:spcPct val="100000"/>
            </a:lnSpc>
            <a:spcAft>
              <a:spcPts val="0"/>
            </a:spcAft>
          </a:pPr>
          <a:r>
            <a:rPr lang="en-US" sz="800" b="1" dirty="0" smtClean="0"/>
            <a:t>Institutional</a:t>
          </a:r>
        </a:p>
        <a:p>
          <a:pPr>
            <a:lnSpc>
              <a:spcPct val="90000"/>
            </a:lnSpc>
            <a:spcAft>
              <a:spcPct val="35000"/>
            </a:spcAft>
          </a:pPr>
          <a:r>
            <a:rPr lang="en-US" sz="600" dirty="0" smtClean="0"/>
            <a:t>Financial, technical </a:t>
          </a:r>
          <a:br>
            <a:rPr lang="en-US" sz="600" dirty="0" smtClean="0"/>
          </a:br>
          <a:r>
            <a:rPr lang="en-US" sz="600" dirty="0" smtClean="0"/>
            <a:t>or policy support</a:t>
          </a:r>
          <a:endParaRPr lang="en-ZA" sz="600" dirty="0"/>
        </a:p>
      </dgm:t>
    </dgm:pt>
    <dgm:pt modelId="{E5ADAC63-E8DA-4234-AFF2-C4BC551A39B5}" type="parTrans" cxnId="{A148C8F5-60A9-462B-9C5F-A6AA225B3B58}">
      <dgm:prSet/>
      <dgm:spPr/>
      <dgm:t>
        <a:bodyPr/>
        <a:lstStyle/>
        <a:p>
          <a:endParaRPr lang="en-ZA"/>
        </a:p>
      </dgm:t>
    </dgm:pt>
    <dgm:pt modelId="{946D2599-28DE-4DD3-8CA5-80290912D986}" type="sibTrans" cxnId="{A148C8F5-60A9-462B-9C5F-A6AA225B3B58}">
      <dgm:prSet/>
      <dgm:spPr/>
      <dgm:t>
        <a:bodyPr/>
        <a:lstStyle/>
        <a:p>
          <a:endParaRPr lang="en-ZA"/>
        </a:p>
      </dgm:t>
    </dgm:pt>
    <dgm:pt modelId="{CA726D72-6DBB-40FC-9649-1AA29A7AFA37}">
      <dgm:prSet phldrT="[Text]" custT="1"/>
      <dgm:spPr>
        <a:solidFill>
          <a:schemeClr val="lt1">
            <a:hueOff val="0"/>
            <a:satOff val="0"/>
            <a:lumOff val="0"/>
            <a:alpha val="28000"/>
          </a:schemeClr>
        </a:solidFill>
        <a:ln w="6350">
          <a:solidFill>
            <a:schemeClr val="accent3"/>
          </a:solidFill>
        </a:ln>
      </dgm:spPr>
      <dgm:t>
        <a:bodyPr lIns="9144" tIns="9144" rIns="9144" bIns="9144"/>
        <a:lstStyle/>
        <a:p>
          <a:pPr>
            <a:lnSpc>
              <a:spcPct val="100000"/>
            </a:lnSpc>
            <a:spcAft>
              <a:spcPts val="0"/>
            </a:spcAft>
          </a:pPr>
          <a:r>
            <a:rPr lang="en-US" sz="800" b="1" dirty="0" smtClean="0"/>
            <a:t>Social</a:t>
          </a:r>
        </a:p>
        <a:p>
          <a:pPr>
            <a:lnSpc>
              <a:spcPct val="90000"/>
            </a:lnSpc>
            <a:spcAft>
              <a:spcPct val="35000"/>
            </a:spcAft>
          </a:pPr>
          <a:r>
            <a:rPr lang="en-US" sz="600" dirty="0" smtClean="0"/>
            <a:t>Departmental &amp; </a:t>
          </a:r>
          <a:br>
            <a:rPr lang="en-US" sz="600" dirty="0" smtClean="0"/>
          </a:br>
          <a:r>
            <a:rPr lang="en-US" sz="600" dirty="0" smtClean="0"/>
            <a:t>disciplinary norms</a:t>
          </a:r>
          <a:endParaRPr lang="en-ZA" sz="600" dirty="0"/>
        </a:p>
      </dgm:t>
    </dgm:pt>
    <dgm:pt modelId="{7327728F-1736-4709-81B4-1848BD1A11FE}" type="parTrans" cxnId="{ED4EE51A-8906-467A-85E0-98FFD19A5C7D}">
      <dgm:prSet/>
      <dgm:spPr/>
      <dgm:t>
        <a:bodyPr/>
        <a:lstStyle/>
        <a:p>
          <a:endParaRPr lang="en-ZA"/>
        </a:p>
      </dgm:t>
    </dgm:pt>
    <dgm:pt modelId="{2C76E1DA-0425-4C2B-8C85-A6626E46FA17}" type="sibTrans" cxnId="{ED4EE51A-8906-467A-85E0-98FFD19A5C7D}">
      <dgm:prSet/>
      <dgm:spPr/>
      <dgm:t>
        <a:bodyPr/>
        <a:lstStyle/>
        <a:p>
          <a:endParaRPr lang="en-ZA"/>
        </a:p>
      </dgm:t>
    </dgm:pt>
    <dgm:pt modelId="{7C05F3AA-C322-4095-9699-FD188412354E}" type="pres">
      <dgm:prSet presAssocID="{5689A9A4-A2D4-4B39-B691-F265FD1E70E7}" presName="cycle" presStyleCnt="0">
        <dgm:presLayoutVars>
          <dgm:dir/>
          <dgm:resizeHandles val="exact"/>
        </dgm:presLayoutVars>
      </dgm:prSet>
      <dgm:spPr/>
      <dgm:t>
        <a:bodyPr/>
        <a:lstStyle/>
        <a:p>
          <a:endParaRPr lang="en-ZA"/>
        </a:p>
      </dgm:t>
    </dgm:pt>
    <dgm:pt modelId="{9D4FE399-864F-42C6-888C-C6DBF3FFCF9B}" type="pres">
      <dgm:prSet presAssocID="{AE8361A4-271D-46D8-87A1-6E6FE0CC5B9D}" presName="node" presStyleLbl="node1" presStyleIdx="0" presStyleCnt="3" custScaleX="72011" custScaleY="44408">
        <dgm:presLayoutVars>
          <dgm:bulletEnabled val="1"/>
        </dgm:presLayoutVars>
      </dgm:prSet>
      <dgm:spPr/>
      <dgm:t>
        <a:bodyPr/>
        <a:lstStyle/>
        <a:p>
          <a:endParaRPr lang="en-ZA"/>
        </a:p>
      </dgm:t>
    </dgm:pt>
    <dgm:pt modelId="{5738201B-7274-49AB-B3F5-CB399982915A}" type="pres">
      <dgm:prSet presAssocID="{AE8361A4-271D-46D8-87A1-6E6FE0CC5B9D}" presName="spNode" presStyleCnt="0"/>
      <dgm:spPr/>
    </dgm:pt>
    <dgm:pt modelId="{DC6A33B8-EF14-41D7-8E8D-0F1668C314EE}" type="pres">
      <dgm:prSet presAssocID="{4B3D9730-5D88-4AD2-8AFA-8B56E9B7F478}" presName="sibTrans" presStyleLbl="sibTrans1D1" presStyleIdx="0" presStyleCnt="3"/>
      <dgm:spPr/>
      <dgm:t>
        <a:bodyPr/>
        <a:lstStyle/>
        <a:p>
          <a:endParaRPr lang="en-ZA"/>
        </a:p>
      </dgm:t>
    </dgm:pt>
    <dgm:pt modelId="{7FC88947-E470-4027-A1F3-7ECFB96A797C}" type="pres">
      <dgm:prSet presAssocID="{AC804139-DD49-4B6D-B071-6EA6D764E82C}" presName="node" presStyleLbl="node1" presStyleIdx="1" presStyleCnt="3" custScaleX="81444" custScaleY="57469" custRadScaleRad="106415" custRadScaleInc="-27201">
        <dgm:presLayoutVars>
          <dgm:bulletEnabled val="1"/>
        </dgm:presLayoutVars>
      </dgm:prSet>
      <dgm:spPr/>
      <dgm:t>
        <a:bodyPr/>
        <a:lstStyle/>
        <a:p>
          <a:endParaRPr lang="en-ZA"/>
        </a:p>
      </dgm:t>
    </dgm:pt>
    <dgm:pt modelId="{7193C473-CCB3-47F6-9981-5ED2B10C4558}" type="pres">
      <dgm:prSet presAssocID="{AC804139-DD49-4B6D-B071-6EA6D764E82C}" presName="spNode" presStyleCnt="0"/>
      <dgm:spPr/>
    </dgm:pt>
    <dgm:pt modelId="{E611F42C-6C15-47AC-B7EE-C17B2DD3DDB1}" type="pres">
      <dgm:prSet presAssocID="{946D2599-28DE-4DD3-8CA5-80290912D986}" presName="sibTrans" presStyleLbl="sibTrans1D1" presStyleIdx="1" presStyleCnt="3"/>
      <dgm:spPr/>
      <dgm:t>
        <a:bodyPr/>
        <a:lstStyle/>
        <a:p>
          <a:endParaRPr lang="en-ZA"/>
        </a:p>
      </dgm:t>
    </dgm:pt>
    <dgm:pt modelId="{7590C353-9CAC-42C8-85EE-4BC7A8883EBA}" type="pres">
      <dgm:prSet presAssocID="{CA726D72-6DBB-40FC-9649-1AA29A7AFA37}" presName="node" presStyleLbl="node1" presStyleIdx="2" presStyleCnt="3" custScaleX="77263" custScaleY="57469" custRadScaleRad="104695" custRadScaleInc="26384">
        <dgm:presLayoutVars>
          <dgm:bulletEnabled val="1"/>
        </dgm:presLayoutVars>
      </dgm:prSet>
      <dgm:spPr/>
      <dgm:t>
        <a:bodyPr/>
        <a:lstStyle/>
        <a:p>
          <a:endParaRPr lang="en-ZA"/>
        </a:p>
      </dgm:t>
    </dgm:pt>
    <dgm:pt modelId="{063086A8-6E68-44BB-BC85-4180BD988564}" type="pres">
      <dgm:prSet presAssocID="{CA726D72-6DBB-40FC-9649-1AA29A7AFA37}" presName="spNode" presStyleCnt="0"/>
      <dgm:spPr/>
    </dgm:pt>
    <dgm:pt modelId="{3685C3A2-EC23-4191-ACB9-9D114EC099E3}" type="pres">
      <dgm:prSet presAssocID="{2C76E1DA-0425-4C2B-8C85-A6626E46FA17}" presName="sibTrans" presStyleLbl="sibTrans1D1" presStyleIdx="2" presStyleCnt="3"/>
      <dgm:spPr/>
      <dgm:t>
        <a:bodyPr/>
        <a:lstStyle/>
        <a:p>
          <a:endParaRPr lang="en-ZA"/>
        </a:p>
      </dgm:t>
    </dgm:pt>
  </dgm:ptLst>
  <dgm:cxnLst>
    <dgm:cxn modelId="{BE5D5DC7-25AC-462D-9164-8A19F3C4ACEC}" type="presOf" srcId="{2C76E1DA-0425-4C2B-8C85-A6626E46FA17}" destId="{3685C3A2-EC23-4191-ACB9-9D114EC099E3}" srcOrd="0" destOrd="0" presId="urn:microsoft.com/office/officeart/2005/8/layout/cycle6"/>
    <dgm:cxn modelId="{A148C8F5-60A9-462B-9C5F-A6AA225B3B58}" srcId="{5689A9A4-A2D4-4B39-B691-F265FD1E70E7}" destId="{AC804139-DD49-4B6D-B071-6EA6D764E82C}" srcOrd="1" destOrd="0" parTransId="{E5ADAC63-E8DA-4234-AFF2-C4BC551A39B5}" sibTransId="{946D2599-28DE-4DD3-8CA5-80290912D986}"/>
    <dgm:cxn modelId="{ED4EE51A-8906-467A-85E0-98FFD19A5C7D}" srcId="{5689A9A4-A2D4-4B39-B691-F265FD1E70E7}" destId="{CA726D72-6DBB-40FC-9649-1AA29A7AFA37}" srcOrd="2" destOrd="0" parTransId="{7327728F-1736-4709-81B4-1848BD1A11FE}" sibTransId="{2C76E1DA-0425-4C2B-8C85-A6626E46FA17}"/>
    <dgm:cxn modelId="{F1AAD438-93FE-44CA-82A2-3CAEAE9D2BCF}" type="presOf" srcId="{AE8361A4-271D-46D8-87A1-6E6FE0CC5B9D}" destId="{9D4FE399-864F-42C6-888C-C6DBF3FFCF9B}" srcOrd="0" destOrd="0" presId="urn:microsoft.com/office/officeart/2005/8/layout/cycle6"/>
    <dgm:cxn modelId="{9C679A10-B84A-402E-A740-D9806C9FCE6D}" type="presOf" srcId="{CA726D72-6DBB-40FC-9649-1AA29A7AFA37}" destId="{7590C353-9CAC-42C8-85EE-4BC7A8883EBA}" srcOrd="0" destOrd="0" presId="urn:microsoft.com/office/officeart/2005/8/layout/cycle6"/>
    <dgm:cxn modelId="{049EE0B1-230E-4833-9D8D-745AF121B77D}" type="presOf" srcId="{5689A9A4-A2D4-4B39-B691-F265FD1E70E7}" destId="{7C05F3AA-C322-4095-9699-FD188412354E}" srcOrd="0" destOrd="0" presId="urn:microsoft.com/office/officeart/2005/8/layout/cycle6"/>
    <dgm:cxn modelId="{C59C891F-1E41-4296-AE8E-0500344CCD9F}" type="presOf" srcId="{AC804139-DD49-4B6D-B071-6EA6D764E82C}" destId="{7FC88947-E470-4027-A1F3-7ECFB96A797C}" srcOrd="0" destOrd="0" presId="urn:microsoft.com/office/officeart/2005/8/layout/cycle6"/>
    <dgm:cxn modelId="{F400D8FE-41FE-48A8-89DF-13B910EA171C}" type="presOf" srcId="{946D2599-28DE-4DD3-8CA5-80290912D986}" destId="{E611F42C-6C15-47AC-B7EE-C17B2DD3DDB1}" srcOrd="0" destOrd="0" presId="urn:microsoft.com/office/officeart/2005/8/layout/cycle6"/>
    <dgm:cxn modelId="{2D66A74E-5E7C-4B42-914B-A1DDFF5B7A8E}" srcId="{5689A9A4-A2D4-4B39-B691-F265FD1E70E7}" destId="{AE8361A4-271D-46D8-87A1-6E6FE0CC5B9D}" srcOrd="0" destOrd="0" parTransId="{FB7E8189-3776-44A1-9AC7-8E89112BAE0B}" sibTransId="{4B3D9730-5D88-4AD2-8AFA-8B56E9B7F478}"/>
    <dgm:cxn modelId="{8B826EAC-D6C4-431B-BADA-BFF36B9C16CB}" type="presOf" srcId="{4B3D9730-5D88-4AD2-8AFA-8B56E9B7F478}" destId="{DC6A33B8-EF14-41D7-8E8D-0F1668C314EE}" srcOrd="0" destOrd="0" presId="urn:microsoft.com/office/officeart/2005/8/layout/cycle6"/>
    <dgm:cxn modelId="{08C05868-12F3-483D-AFE8-0210F8994678}" type="presParOf" srcId="{7C05F3AA-C322-4095-9699-FD188412354E}" destId="{9D4FE399-864F-42C6-888C-C6DBF3FFCF9B}" srcOrd="0" destOrd="0" presId="urn:microsoft.com/office/officeart/2005/8/layout/cycle6"/>
    <dgm:cxn modelId="{3BF298A7-E02B-44C4-999F-CCFDCE1E67A2}" type="presParOf" srcId="{7C05F3AA-C322-4095-9699-FD188412354E}" destId="{5738201B-7274-49AB-B3F5-CB399982915A}" srcOrd="1" destOrd="0" presId="urn:microsoft.com/office/officeart/2005/8/layout/cycle6"/>
    <dgm:cxn modelId="{7C183C5A-B557-4CE6-8C29-CB5D3175EA2A}" type="presParOf" srcId="{7C05F3AA-C322-4095-9699-FD188412354E}" destId="{DC6A33B8-EF14-41D7-8E8D-0F1668C314EE}" srcOrd="2" destOrd="0" presId="urn:microsoft.com/office/officeart/2005/8/layout/cycle6"/>
    <dgm:cxn modelId="{394E4B54-712D-4096-ABCB-67D2F1B4FB6A}" type="presParOf" srcId="{7C05F3AA-C322-4095-9699-FD188412354E}" destId="{7FC88947-E470-4027-A1F3-7ECFB96A797C}" srcOrd="3" destOrd="0" presId="urn:microsoft.com/office/officeart/2005/8/layout/cycle6"/>
    <dgm:cxn modelId="{B73251C8-482D-4607-8824-66BB52D0E5E2}" type="presParOf" srcId="{7C05F3AA-C322-4095-9699-FD188412354E}" destId="{7193C473-CCB3-47F6-9981-5ED2B10C4558}" srcOrd="4" destOrd="0" presId="urn:microsoft.com/office/officeart/2005/8/layout/cycle6"/>
    <dgm:cxn modelId="{6E86B6DB-4CAA-4FC3-B30A-D7C66AC0F982}" type="presParOf" srcId="{7C05F3AA-C322-4095-9699-FD188412354E}" destId="{E611F42C-6C15-47AC-B7EE-C17B2DD3DDB1}" srcOrd="5" destOrd="0" presId="urn:microsoft.com/office/officeart/2005/8/layout/cycle6"/>
    <dgm:cxn modelId="{55810049-A5E6-4DDC-BDC9-09D7E8C9735C}" type="presParOf" srcId="{7C05F3AA-C322-4095-9699-FD188412354E}" destId="{7590C353-9CAC-42C8-85EE-4BC7A8883EBA}" srcOrd="6" destOrd="0" presId="urn:microsoft.com/office/officeart/2005/8/layout/cycle6"/>
    <dgm:cxn modelId="{76D3CDA8-F81C-47FD-958A-82FC1B2B85F3}" type="presParOf" srcId="{7C05F3AA-C322-4095-9699-FD188412354E}" destId="{063086A8-6E68-44BB-BC85-4180BD988564}" srcOrd="7" destOrd="0" presId="urn:microsoft.com/office/officeart/2005/8/layout/cycle6"/>
    <dgm:cxn modelId="{D5A87B9A-1251-4323-A159-D134E7530C0F}" type="presParOf" srcId="{7C05F3AA-C322-4095-9699-FD188412354E}" destId="{3685C3A2-EC23-4191-ACB9-9D114EC099E3}" srcOrd="8" destOrd="0" presId="urn:microsoft.com/office/officeart/2005/8/layout/cycle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12AA00-4F0B-48DE-B6A4-11BE899149D7}">
      <dsp:nvSpPr>
        <dsp:cNvPr id="0" name=""/>
        <dsp:cNvSpPr/>
      </dsp:nvSpPr>
      <dsp:spPr>
        <a:xfrm>
          <a:off x="3587750" y="0"/>
          <a:ext cx="1435100" cy="994012"/>
        </a:xfrm>
        <a:prstGeom prst="trapezoid">
          <a:avLst>
            <a:gd name="adj" fmla="val 72187"/>
          </a:avLst>
        </a:prstGeom>
        <a:solidFill>
          <a:schemeClr val="accent3">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ZA" sz="2000" kern="1200" dirty="0" smtClean="0"/>
        </a:p>
        <a:p>
          <a:pPr lvl="0" algn="ctr" defTabSz="889000">
            <a:lnSpc>
              <a:spcPct val="90000"/>
            </a:lnSpc>
            <a:spcBef>
              <a:spcPct val="0"/>
            </a:spcBef>
            <a:spcAft>
              <a:spcPct val="35000"/>
            </a:spcAft>
          </a:pPr>
          <a:r>
            <a:rPr lang="en-ZA" sz="2400" kern="1200" dirty="0" smtClean="0"/>
            <a:t>Volition</a:t>
          </a:r>
          <a:r>
            <a:rPr lang="en-ZA" sz="2000" kern="1200" dirty="0" smtClean="0"/>
            <a:t/>
          </a:r>
          <a:br>
            <a:rPr lang="en-ZA" sz="2000" kern="1200" dirty="0" smtClean="0"/>
          </a:br>
          <a:r>
            <a:rPr lang="en-ZA" sz="1200" kern="1200" dirty="0" smtClean="0"/>
            <a:t>to adopt OER</a:t>
          </a:r>
        </a:p>
      </dsp:txBody>
      <dsp:txXfrm>
        <a:off x="3587750" y="0"/>
        <a:ext cx="1435100" cy="994012"/>
      </dsp:txXfrm>
    </dsp:sp>
    <dsp:sp modelId="{7DBE74D4-CCC6-4A1B-8463-B6993413E89D}">
      <dsp:nvSpPr>
        <dsp:cNvPr id="0" name=""/>
        <dsp:cNvSpPr/>
      </dsp:nvSpPr>
      <dsp:spPr>
        <a:xfrm>
          <a:off x="2870200" y="994012"/>
          <a:ext cx="2870200" cy="994012"/>
        </a:xfrm>
        <a:prstGeom prst="trapezoid">
          <a:avLst>
            <a:gd name="adj" fmla="val 72187"/>
          </a:avLst>
        </a:prstGeom>
        <a:solidFill>
          <a:schemeClr val="accent3">
            <a:alpha val="90000"/>
            <a:hueOff val="0"/>
            <a:satOff val="0"/>
            <a:lumOff val="0"/>
            <a:alphaOff val="-8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ZA" sz="2800" kern="1200" dirty="0"/>
            <a:t>Availability</a:t>
          </a:r>
          <a:r>
            <a:rPr lang="en-ZA" sz="1400" kern="1200" dirty="0"/>
            <a:t/>
          </a:r>
          <a:br>
            <a:rPr lang="en-ZA" sz="1400" kern="1200" dirty="0"/>
          </a:br>
          <a:r>
            <a:rPr lang="en-ZA" sz="1200" kern="1200" dirty="0"/>
            <a:t>of relevant OER of requisite quality (for use or sharing)</a:t>
          </a:r>
        </a:p>
      </dsp:txBody>
      <dsp:txXfrm>
        <a:off x="3372485" y="994012"/>
        <a:ext cx="1865630" cy="994012"/>
      </dsp:txXfrm>
    </dsp:sp>
    <dsp:sp modelId="{F5A6534C-E53F-4166-92FF-8F7442AEF9F9}">
      <dsp:nvSpPr>
        <dsp:cNvPr id="0" name=""/>
        <dsp:cNvSpPr/>
      </dsp:nvSpPr>
      <dsp:spPr>
        <a:xfrm>
          <a:off x="2152650" y="1988023"/>
          <a:ext cx="4305300" cy="994012"/>
        </a:xfrm>
        <a:prstGeom prst="trapezoid">
          <a:avLst>
            <a:gd name="adj" fmla="val 72187"/>
          </a:avLst>
        </a:prstGeom>
        <a:solidFill>
          <a:schemeClr val="accent3">
            <a:alpha val="90000"/>
            <a:hueOff val="0"/>
            <a:satOff val="0"/>
            <a:lumOff val="0"/>
            <a:alphaOff val="-16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ZA" sz="3200" kern="1200" dirty="0" smtClean="0"/>
            <a:t>Capacity</a:t>
          </a:r>
          <a:r>
            <a:rPr lang="en-ZA" sz="800" kern="1200" dirty="0"/>
            <a:t/>
          </a:r>
          <a:br>
            <a:rPr lang="en-ZA" sz="800" kern="1200" dirty="0"/>
          </a:br>
          <a:r>
            <a:rPr lang="en-ZA" sz="1250" kern="1200" dirty="0" smtClean="0"/>
            <a:t>technical skills for using, creating, finding,</a:t>
          </a:r>
          <a:br>
            <a:rPr lang="en-ZA" sz="1250" kern="1200" dirty="0" smtClean="0"/>
          </a:br>
          <a:r>
            <a:rPr lang="en-ZA" sz="1250" kern="1200" dirty="0" smtClean="0"/>
            <a:t>uploading OER – personally or w/ support</a:t>
          </a:r>
          <a:endParaRPr lang="en-ZA" sz="1250" kern="1200" dirty="0"/>
        </a:p>
      </dsp:txBody>
      <dsp:txXfrm>
        <a:off x="2906077" y="1988023"/>
        <a:ext cx="2798445" cy="994012"/>
      </dsp:txXfrm>
    </dsp:sp>
    <dsp:sp modelId="{19D625B5-14B6-4100-BDEF-45BC456F077B}">
      <dsp:nvSpPr>
        <dsp:cNvPr id="0" name=""/>
        <dsp:cNvSpPr/>
      </dsp:nvSpPr>
      <dsp:spPr>
        <a:xfrm>
          <a:off x="1435100" y="2982036"/>
          <a:ext cx="5740400" cy="994012"/>
        </a:xfrm>
        <a:prstGeom prst="trapezoid">
          <a:avLst>
            <a:gd name="adj" fmla="val 72187"/>
          </a:avLst>
        </a:prstGeom>
        <a:solidFill>
          <a:schemeClr val="accent3">
            <a:alpha val="90000"/>
            <a:hueOff val="0"/>
            <a:satOff val="0"/>
            <a:lumOff val="0"/>
            <a:alphaOff val="-24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ZA" sz="3600" kern="1200" dirty="0" smtClean="0"/>
            <a:t>Awareness</a:t>
          </a:r>
          <a:r>
            <a:rPr lang="en-ZA" sz="1600" kern="1200" dirty="0"/>
            <a:t/>
          </a:r>
          <a:br>
            <a:rPr lang="en-ZA" sz="1600" kern="1200" dirty="0"/>
          </a:br>
          <a:r>
            <a:rPr lang="en-ZA" sz="1400" kern="1200" dirty="0" smtClean="0"/>
            <a:t>of OER, the concept, and how it differs from other</a:t>
          </a:r>
          <a:br>
            <a:rPr lang="en-ZA" sz="1400" kern="1200" dirty="0" smtClean="0"/>
          </a:br>
          <a:r>
            <a:rPr lang="en-ZA" sz="1400" kern="1200" dirty="0" smtClean="0"/>
            <a:t>educational resources</a:t>
          </a:r>
          <a:endParaRPr lang="en-ZA" sz="1400" kern="1200" dirty="0"/>
        </a:p>
      </dsp:txBody>
      <dsp:txXfrm>
        <a:off x="2439670" y="2982036"/>
        <a:ext cx="3731260" cy="994012"/>
      </dsp:txXfrm>
    </dsp:sp>
    <dsp:sp modelId="{8B5CE247-503D-4320-97FC-01CBAE7B44A9}">
      <dsp:nvSpPr>
        <dsp:cNvPr id="0" name=""/>
        <dsp:cNvSpPr/>
      </dsp:nvSpPr>
      <dsp:spPr>
        <a:xfrm>
          <a:off x="717550" y="3976048"/>
          <a:ext cx="7175500" cy="994012"/>
        </a:xfrm>
        <a:prstGeom prst="trapezoid">
          <a:avLst>
            <a:gd name="adj" fmla="val 72187"/>
          </a:avLst>
        </a:prstGeom>
        <a:solidFill>
          <a:schemeClr val="accent3">
            <a:alpha val="90000"/>
            <a:hueOff val="0"/>
            <a:satOff val="0"/>
            <a:lumOff val="0"/>
            <a:alphaOff val="-32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n-ZA" sz="4000" kern="1200" dirty="0" smtClean="0"/>
            <a:t>Permission</a:t>
          </a:r>
          <a:r>
            <a:rPr lang="en-ZA" sz="1000" kern="1200" dirty="0"/>
            <a:t/>
          </a:r>
          <a:br>
            <a:rPr lang="en-ZA" sz="1000" kern="1200" dirty="0"/>
          </a:br>
          <a:r>
            <a:rPr lang="en-ZA" sz="1600" kern="1200" dirty="0" smtClean="0"/>
            <a:t>to use/create OER, according to institutional IP policy</a:t>
          </a:r>
          <a:endParaRPr lang="en-ZA" sz="1600" kern="1200" dirty="0"/>
        </a:p>
      </dsp:txBody>
      <dsp:txXfrm>
        <a:off x="1973262" y="3976048"/>
        <a:ext cx="4664075" cy="994012"/>
      </dsp:txXfrm>
    </dsp:sp>
    <dsp:sp modelId="{C8A054E8-6658-4832-9A6A-0431CE0F4CBF}">
      <dsp:nvSpPr>
        <dsp:cNvPr id="0" name=""/>
        <dsp:cNvSpPr/>
      </dsp:nvSpPr>
      <dsp:spPr>
        <a:xfrm>
          <a:off x="0" y="4970059"/>
          <a:ext cx="8610599" cy="994012"/>
        </a:xfrm>
        <a:prstGeom prst="trapezoid">
          <a:avLst>
            <a:gd name="adj" fmla="val 72187"/>
          </a:avLst>
        </a:prstGeom>
        <a:solidFill>
          <a:schemeClr val="accent3">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2133600">
            <a:lnSpc>
              <a:spcPct val="90000"/>
            </a:lnSpc>
            <a:spcBef>
              <a:spcPct val="0"/>
            </a:spcBef>
            <a:spcAft>
              <a:spcPct val="35000"/>
            </a:spcAft>
          </a:pPr>
          <a:r>
            <a:rPr lang="en-ZA" sz="4800" kern="1200" dirty="0"/>
            <a:t>Access</a:t>
          </a:r>
          <a:r>
            <a:rPr lang="en-ZA" sz="1400" kern="1200" dirty="0"/>
            <a:t/>
          </a:r>
          <a:br>
            <a:rPr lang="en-ZA" sz="1400" kern="1200" dirty="0"/>
          </a:br>
          <a:r>
            <a:rPr lang="en-ZA" sz="1700" kern="1200" dirty="0"/>
            <a:t>to infrastructure: computers, internet connectivity, electricity</a:t>
          </a:r>
        </a:p>
      </dsp:txBody>
      <dsp:txXfrm>
        <a:off x="1506854" y="4970059"/>
        <a:ext cx="5596890" cy="9940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4FE399-864F-42C6-888C-C6DBF3FFCF9B}">
      <dsp:nvSpPr>
        <dsp:cNvPr id="0" name=""/>
        <dsp:cNvSpPr/>
      </dsp:nvSpPr>
      <dsp:spPr>
        <a:xfrm>
          <a:off x="1101249" y="76942"/>
          <a:ext cx="608753" cy="244015"/>
        </a:xfrm>
        <a:prstGeom prst="roundRect">
          <a:avLst/>
        </a:prstGeom>
        <a:solidFill>
          <a:schemeClr val="lt1">
            <a:hueOff val="0"/>
            <a:satOff val="0"/>
            <a:lumOff val="0"/>
            <a:alpha val="30000"/>
          </a:schemeClr>
        </a:solidFill>
        <a:ln w="635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 tIns="9144" rIns="9144" bIns="9144" numCol="1" spcCol="1270" anchor="ctr" anchorCtr="0">
          <a:noAutofit/>
        </a:bodyPr>
        <a:lstStyle/>
        <a:p>
          <a:pPr lvl="0" algn="ctr" defTabSz="355600">
            <a:lnSpc>
              <a:spcPct val="100000"/>
            </a:lnSpc>
            <a:spcBef>
              <a:spcPct val="0"/>
            </a:spcBef>
            <a:spcAft>
              <a:spcPts val="0"/>
            </a:spcAft>
          </a:pPr>
          <a:r>
            <a:rPr lang="en-US" sz="800" b="1" kern="1200" dirty="0" smtClean="0"/>
            <a:t>Personal</a:t>
          </a:r>
        </a:p>
        <a:p>
          <a:pPr lvl="0" algn="ctr" defTabSz="355600">
            <a:lnSpc>
              <a:spcPct val="90000"/>
            </a:lnSpc>
            <a:spcBef>
              <a:spcPct val="0"/>
            </a:spcBef>
            <a:spcAft>
              <a:spcPct val="35000"/>
            </a:spcAft>
          </a:pPr>
          <a:r>
            <a:rPr lang="en-US" sz="600" kern="1200" dirty="0" smtClean="0"/>
            <a:t>Individual values</a:t>
          </a:r>
          <a:endParaRPr lang="en-ZA" sz="600" kern="1200" dirty="0"/>
        </a:p>
      </dsp:txBody>
      <dsp:txXfrm>
        <a:off x="1113161" y="88854"/>
        <a:ext cx="584929" cy="220191"/>
      </dsp:txXfrm>
    </dsp:sp>
    <dsp:sp modelId="{DC6A33B8-EF14-41D7-8E8D-0F1668C314EE}">
      <dsp:nvSpPr>
        <dsp:cNvPr id="0" name=""/>
        <dsp:cNvSpPr/>
      </dsp:nvSpPr>
      <dsp:spPr>
        <a:xfrm>
          <a:off x="717136" y="217756"/>
          <a:ext cx="1467339" cy="1467339"/>
        </a:xfrm>
        <a:custGeom>
          <a:avLst/>
          <a:gdLst/>
          <a:ahLst/>
          <a:cxnLst/>
          <a:rect l="0" t="0" r="0" b="0"/>
          <a:pathLst>
            <a:path>
              <a:moveTo>
                <a:pt x="1001250" y="50536"/>
              </a:moveTo>
              <a:arcTo wR="733669" hR="733669" stAng="17483407" swAng="4445506"/>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FC88947-E470-4027-A1F3-7ECFB96A797C}">
      <dsp:nvSpPr>
        <dsp:cNvPr id="0" name=""/>
        <dsp:cNvSpPr/>
      </dsp:nvSpPr>
      <dsp:spPr>
        <a:xfrm>
          <a:off x="1799044" y="1030450"/>
          <a:ext cx="688496" cy="315783"/>
        </a:xfrm>
        <a:prstGeom prst="roundRect">
          <a:avLst/>
        </a:prstGeom>
        <a:solidFill>
          <a:schemeClr val="lt1">
            <a:hueOff val="0"/>
            <a:satOff val="0"/>
            <a:lumOff val="0"/>
            <a:alpha val="30000"/>
          </a:schemeClr>
        </a:solidFill>
        <a:ln w="635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 tIns="9144" rIns="9144" bIns="9144" numCol="1" spcCol="1270" anchor="ctr" anchorCtr="0">
          <a:noAutofit/>
        </a:bodyPr>
        <a:lstStyle/>
        <a:p>
          <a:pPr lvl="0" algn="ctr" defTabSz="355600">
            <a:lnSpc>
              <a:spcPct val="100000"/>
            </a:lnSpc>
            <a:spcBef>
              <a:spcPct val="0"/>
            </a:spcBef>
            <a:spcAft>
              <a:spcPts val="0"/>
            </a:spcAft>
          </a:pPr>
          <a:r>
            <a:rPr lang="en-US" sz="800" b="1" kern="1200" dirty="0" smtClean="0"/>
            <a:t>Institutional</a:t>
          </a:r>
        </a:p>
        <a:p>
          <a:pPr lvl="0" algn="ctr" defTabSz="355600">
            <a:lnSpc>
              <a:spcPct val="90000"/>
            </a:lnSpc>
            <a:spcBef>
              <a:spcPct val="0"/>
            </a:spcBef>
            <a:spcAft>
              <a:spcPct val="35000"/>
            </a:spcAft>
          </a:pPr>
          <a:r>
            <a:rPr lang="en-US" sz="600" kern="1200" dirty="0" smtClean="0"/>
            <a:t>Financial, technical </a:t>
          </a:r>
          <a:br>
            <a:rPr lang="en-US" sz="600" kern="1200" dirty="0" smtClean="0"/>
          </a:br>
          <a:r>
            <a:rPr lang="en-US" sz="600" kern="1200" dirty="0" smtClean="0"/>
            <a:t>or policy support</a:t>
          </a:r>
          <a:endParaRPr lang="en-ZA" sz="600" kern="1200" dirty="0"/>
        </a:p>
      </dsp:txBody>
      <dsp:txXfrm>
        <a:off x="1814459" y="1045865"/>
        <a:ext cx="657666" cy="284953"/>
      </dsp:txXfrm>
    </dsp:sp>
    <dsp:sp modelId="{E611F42C-6C15-47AC-B7EE-C17B2DD3DDB1}">
      <dsp:nvSpPr>
        <dsp:cNvPr id="0" name=""/>
        <dsp:cNvSpPr/>
      </dsp:nvSpPr>
      <dsp:spPr>
        <a:xfrm>
          <a:off x="679420" y="281460"/>
          <a:ext cx="1467339" cy="1467339"/>
        </a:xfrm>
        <a:custGeom>
          <a:avLst/>
          <a:gdLst/>
          <a:ahLst/>
          <a:cxnLst/>
          <a:rect l="0" t="0" r="0" b="0"/>
          <a:pathLst>
            <a:path>
              <a:moveTo>
                <a:pt x="1382363" y="1076405"/>
              </a:moveTo>
              <a:arcTo wR="733669" hR="733669" stAng="1670979" swAng="7458031"/>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590C353-9CAC-42C8-85EE-4BC7A8883EBA}">
      <dsp:nvSpPr>
        <dsp:cNvPr id="0" name=""/>
        <dsp:cNvSpPr/>
      </dsp:nvSpPr>
      <dsp:spPr>
        <a:xfrm>
          <a:off x="354753" y="1030452"/>
          <a:ext cx="653152" cy="315783"/>
        </a:xfrm>
        <a:prstGeom prst="roundRect">
          <a:avLst/>
        </a:prstGeom>
        <a:solidFill>
          <a:schemeClr val="lt1">
            <a:hueOff val="0"/>
            <a:satOff val="0"/>
            <a:lumOff val="0"/>
            <a:alpha val="28000"/>
          </a:schemeClr>
        </a:solidFill>
        <a:ln w="635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 tIns="9144" rIns="9144" bIns="9144" numCol="1" spcCol="1270" anchor="ctr" anchorCtr="0">
          <a:noAutofit/>
        </a:bodyPr>
        <a:lstStyle/>
        <a:p>
          <a:pPr lvl="0" algn="ctr" defTabSz="355600">
            <a:lnSpc>
              <a:spcPct val="100000"/>
            </a:lnSpc>
            <a:spcBef>
              <a:spcPct val="0"/>
            </a:spcBef>
            <a:spcAft>
              <a:spcPts val="0"/>
            </a:spcAft>
          </a:pPr>
          <a:r>
            <a:rPr lang="en-US" sz="800" b="1" kern="1200" dirty="0" smtClean="0"/>
            <a:t>Social</a:t>
          </a:r>
        </a:p>
        <a:p>
          <a:pPr lvl="0" algn="ctr" defTabSz="355600">
            <a:lnSpc>
              <a:spcPct val="90000"/>
            </a:lnSpc>
            <a:spcBef>
              <a:spcPct val="0"/>
            </a:spcBef>
            <a:spcAft>
              <a:spcPct val="35000"/>
            </a:spcAft>
          </a:pPr>
          <a:r>
            <a:rPr lang="en-US" sz="600" kern="1200" dirty="0" smtClean="0"/>
            <a:t>Departmental &amp; </a:t>
          </a:r>
          <a:br>
            <a:rPr lang="en-US" sz="600" kern="1200" dirty="0" smtClean="0"/>
          </a:br>
          <a:r>
            <a:rPr lang="en-US" sz="600" kern="1200" dirty="0" smtClean="0"/>
            <a:t>disciplinary norms</a:t>
          </a:r>
          <a:endParaRPr lang="en-ZA" sz="600" kern="1200" dirty="0"/>
        </a:p>
      </dsp:txBody>
      <dsp:txXfrm>
        <a:off x="370168" y="1045867"/>
        <a:ext cx="622322" cy="284953"/>
      </dsp:txXfrm>
    </dsp:sp>
    <dsp:sp modelId="{3685C3A2-EC23-4191-ACB9-9D114EC099E3}">
      <dsp:nvSpPr>
        <dsp:cNvPr id="0" name=""/>
        <dsp:cNvSpPr/>
      </dsp:nvSpPr>
      <dsp:spPr>
        <a:xfrm>
          <a:off x="638970" y="213027"/>
          <a:ext cx="1467339" cy="1467339"/>
        </a:xfrm>
        <a:custGeom>
          <a:avLst/>
          <a:gdLst/>
          <a:ahLst/>
          <a:cxnLst/>
          <a:rect l="0" t="0" r="0" b="0"/>
          <a:pathLst>
            <a:path>
              <a:moveTo>
                <a:pt x="3832" y="808560"/>
              </a:moveTo>
              <a:arcTo wR="733669" hR="733669" stAng="10448471" swAng="4407150"/>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0AA832-76A5-42E2-A506-891B3182F4B2}" type="datetimeFigureOut">
              <a:rPr lang="en-ZA" smtClean="0"/>
              <a:t>2017-05-24</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DB477B-2013-4883-B15E-B0AAFD62ADC6}" type="slidenum">
              <a:rPr lang="en-ZA" smtClean="0"/>
              <a:t>‹#›</a:t>
            </a:fld>
            <a:endParaRPr lang="en-ZA"/>
          </a:p>
        </p:txBody>
      </p:sp>
    </p:spTree>
    <p:extLst>
      <p:ext uri="{BB962C8B-B14F-4D97-AF65-F5344CB8AC3E}">
        <p14:creationId xmlns:p14="http://schemas.microsoft.com/office/powerpoint/2010/main" val="3718225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creativecommons.org/licenses/by/2.0/deed.en"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Welcome to this presentation on considering on understanding OER adoption at three SA</a:t>
            </a:r>
            <a:r>
              <a:rPr lang="en-US" baseline="0" dirty="0" smtClean="0"/>
              <a:t> universities. Henry and I both work in the Centre for Innovation and Teaching and Learning (CILT) at UCT. I will start with a short introduction and Henry will talk about the indicators of our approach.  </a:t>
            </a:r>
            <a:endParaRPr lang="en-ZA" dirty="0"/>
          </a:p>
        </p:txBody>
      </p:sp>
      <p:sp>
        <p:nvSpPr>
          <p:cNvPr id="4" name="Slide Number Placeholder 3"/>
          <p:cNvSpPr>
            <a:spLocks noGrp="1"/>
          </p:cNvSpPr>
          <p:nvPr>
            <p:ph type="sldNum" sz="quarter" idx="10"/>
          </p:nvPr>
        </p:nvSpPr>
        <p:spPr/>
        <p:txBody>
          <a:bodyPr/>
          <a:lstStyle/>
          <a:p>
            <a:fld id="{A1D744CE-5ED8-4835-A108-5C8F9FA1EE39}" type="slidenum">
              <a:rPr lang="en-ZA" smtClean="0"/>
              <a:t>4</a:t>
            </a:fld>
            <a:endParaRPr lang="en-ZA"/>
          </a:p>
        </p:txBody>
      </p:sp>
    </p:spTree>
    <p:extLst>
      <p:ext uri="{BB962C8B-B14F-4D97-AF65-F5344CB8AC3E}">
        <p14:creationId xmlns:p14="http://schemas.microsoft.com/office/powerpoint/2010/main" val="1831294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Research on Open Educational Resources for Development (ROER4D) project aims to provide evidence-based research from a number of countries in South America, Sub-Saharan Africa and South / South East Asia. The research here is from one of 18 sub-projects from 26 countries that aims</a:t>
            </a:r>
            <a:r>
              <a:rPr lang="en-US" baseline="0" dirty="0" smtClean="0"/>
              <a:t> to redress the current imbalance where so much research on OER is from the Global North. </a:t>
            </a:r>
            <a:r>
              <a:rPr lang="en-US" dirty="0" smtClean="0"/>
              <a:t>The primary objective of the programme is to improve educational policy, practice, and research in developing countries by better understanding the use and impact of OER. </a:t>
            </a:r>
            <a:r>
              <a:rPr lang="en-US" baseline="0" dirty="0" smtClean="0"/>
              <a:t>I conduct research in one of the </a:t>
            </a:r>
            <a:r>
              <a:rPr lang="en-US" baseline="0" dirty="0" err="1" smtClean="0"/>
              <a:t>programme’s</a:t>
            </a:r>
            <a:r>
              <a:rPr lang="en-US" baseline="0" dirty="0" smtClean="0"/>
              <a:t> sub-projects, focusing – with my colleague Henry Trotter - on OER in South Africa. For more information, see: http://www.roer4d.org </a:t>
            </a:r>
            <a:r>
              <a:rPr lang="en-ZA" baseline="0" dirty="0" smtClean="0"/>
              <a:t> </a:t>
            </a:r>
            <a:endParaRPr lang="en-ZA" dirty="0" smtClean="0"/>
          </a:p>
        </p:txBody>
      </p:sp>
      <p:sp>
        <p:nvSpPr>
          <p:cNvPr id="4" name="Slide Number Placeholder 3"/>
          <p:cNvSpPr>
            <a:spLocks noGrp="1"/>
          </p:cNvSpPr>
          <p:nvPr>
            <p:ph type="sldNum" sz="quarter" idx="10"/>
          </p:nvPr>
        </p:nvSpPr>
        <p:spPr/>
        <p:txBody>
          <a:bodyPr/>
          <a:lstStyle/>
          <a:p>
            <a:fld id="{A1D744CE-5ED8-4835-A108-5C8F9FA1EE39}" type="slidenum">
              <a:rPr lang="en-ZA" smtClean="0"/>
              <a:t>5</a:t>
            </a:fld>
            <a:endParaRPr lang="en-ZA"/>
          </a:p>
        </p:txBody>
      </p:sp>
    </p:spTree>
    <p:extLst>
      <p:ext uri="{BB962C8B-B14F-4D97-AF65-F5344CB8AC3E}">
        <p14:creationId xmlns:p14="http://schemas.microsoft.com/office/powerpoint/2010/main" val="1100338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travelled</a:t>
            </a:r>
            <a:r>
              <a:rPr lang="en-US" baseline="0" dirty="0" smtClean="0"/>
              <a:t> to the other universities and conducted workshops on OER and Creative Commons. These universities have quite different characteristics, as the table shows.</a:t>
            </a:r>
            <a:endParaRPr lang="en-ZA" dirty="0"/>
          </a:p>
        </p:txBody>
      </p:sp>
      <p:sp>
        <p:nvSpPr>
          <p:cNvPr id="4" name="Slide Number Placeholder 3"/>
          <p:cNvSpPr>
            <a:spLocks noGrp="1"/>
          </p:cNvSpPr>
          <p:nvPr>
            <p:ph type="sldNum" sz="quarter" idx="10"/>
          </p:nvPr>
        </p:nvSpPr>
        <p:spPr/>
        <p:txBody>
          <a:bodyPr/>
          <a:lstStyle/>
          <a:p>
            <a:fld id="{FC481B76-A56B-48EB-BF4B-7FF745BA7D4D}" type="slidenum">
              <a:rPr lang="en-ZA" smtClean="0"/>
              <a:t>6</a:t>
            </a:fld>
            <a:endParaRPr lang="en-ZA"/>
          </a:p>
        </p:txBody>
      </p:sp>
    </p:spTree>
    <p:extLst>
      <p:ext uri="{BB962C8B-B14F-4D97-AF65-F5344CB8AC3E}">
        <p14:creationId xmlns:p14="http://schemas.microsoft.com/office/powerpoint/2010/main" val="1856974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3588"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smtClean="0"/>
              <a:t>After conducting</a:t>
            </a:r>
            <a:r>
              <a:rPr lang="en-US" baseline="0" dirty="0" smtClean="0"/>
              <a:t> the workshops, we interviewed 6 staff members at each university on their teaching and OER in/activities.</a:t>
            </a:r>
            <a:endParaRPr lang="en-US" dirty="0" smtClean="0"/>
          </a:p>
        </p:txBody>
      </p:sp>
      <p:sp>
        <p:nvSpPr>
          <p:cNvPr id="4" name="Slide Number Placeholder 3"/>
          <p:cNvSpPr>
            <a:spLocks noGrp="1"/>
          </p:cNvSpPr>
          <p:nvPr>
            <p:ph type="sldNum" sz="quarter" idx="10"/>
          </p:nvPr>
        </p:nvSpPr>
        <p:spPr/>
        <p:txBody>
          <a:bodyPr/>
          <a:lstStyle/>
          <a:p>
            <a:fld id="{A1D744CE-5ED8-4835-A108-5C8F9FA1EE39}" type="slidenum">
              <a:rPr lang="en-ZA" smtClean="0"/>
              <a:t>7</a:t>
            </a:fld>
            <a:endParaRPr lang="en-ZA"/>
          </a:p>
        </p:txBody>
      </p:sp>
    </p:spTree>
    <p:extLst>
      <p:ext uri="{BB962C8B-B14F-4D97-AF65-F5344CB8AC3E}">
        <p14:creationId xmlns:p14="http://schemas.microsoft.com/office/powerpoint/2010/main" val="2153578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were conducting our research,</a:t>
            </a:r>
            <a:r>
              <a:rPr lang="en-US" baseline="0" dirty="0" smtClean="0"/>
              <a:t> it became clear that a number of factors shaped OER  adoption decisions at these universities. But 6 of them stood out as having a “determinative” effect on OER activity and its potential. These are factors which, if you ask, “can OER activity proceed here without them?”, the answer would be “no”. So we developed what we call The OER Adoption Pyramid.</a:t>
            </a:r>
            <a:endParaRPr lang="en-ZA" dirty="0"/>
          </a:p>
        </p:txBody>
      </p:sp>
      <p:sp>
        <p:nvSpPr>
          <p:cNvPr id="4" name="Slide Number Placeholder 3"/>
          <p:cNvSpPr>
            <a:spLocks noGrp="1"/>
          </p:cNvSpPr>
          <p:nvPr>
            <p:ph type="sldNum" sz="quarter" idx="10"/>
          </p:nvPr>
        </p:nvSpPr>
        <p:spPr/>
        <p:txBody>
          <a:bodyPr/>
          <a:lstStyle/>
          <a:p>
            <a:fld id="{FC481B76-A56B-48EB-BF4B-7FF745BA7D4D}" type="slidenum">
              <a:rPr lang="en-ZA" smtClean="0"/>
              <a:t>9</a:t>
            </a:fld>
            <a:endParaRPr lang="en-ZA"/>
          </a:p>
        </p:txBody>
      </p:sp>
    </p:spTree>
    <p:extLst>
      <p:ext uri="{BB962C8B-B14F-4D97-AF65-F5344CB8AC3E}">
        <p14:creationId xmlns:p14="http://schemas.microsoft.com/office/powerpoint/2010/main" val="122786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ZA" dirty="0" smtClean="0">
              <a:solidFill>
                <a:srgbClr val="FF0000"/>
              </a:solidFill>
            </a:endParaRPr>
          </a:p>
        </p:txBody>
      </p:sp>
      <p:sp>
        <p:nvSpPr>
          <p:cNvPr id="4" name="Slide Number Placeholder 3"/>
          <p:cNvSpPr>
            <a:spLocks noGrp="1"/>
          </p:cNvSpPr>
          <p:nvPr>
            <p:ph type="sldNum" sz="quarter" idx="10"/>
          </p:nvPr>
        </p:nvSpPr>
        <p:spPr/>
        <p:txBody>
          <a:bodyPr/>
          <a:lstStyle/>
          <a:p>
            <a:fld id="{A1D744CE-5ED8-4835-A108-5C8F9FA1EE39}" type="slidenum">
              <a:rPr lang="en-ZA" smtClean="0"/>
              <a:t>12</a:t>
            </a:fld>
            <a:endParaRPr lang="en-ZA"/>
          </a:p>
        </p:txBody>
      </p:sp>
    </p:spTree>
    <p:extLst>
      <p:ext uri="{BB962C8B-B14F-4D97-AF65-F5344CB8AC3E}">
        <p14:creationId xmlns:p14="http://schemas.microsoft.com/office/powerpoint/2010/main" val="2153578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4452 views in one </a:t>
            </a:r>
            <a:r>
              <a:rPr lang="en-US" dirty="0" err="1" smtClean="0"/>
              <a:t>Slideshare</a:t>
            </a:r>
            <a:r>
              <a:rPr lang="en-US" dirty="0" smtClean="0"/>
              <a:t> on Openness</a:t>
            </a:r>
            <a:endParaRPr lang="en-ZA" dirty="0"/>
          </a:p>
        </p:txBody>
      </p:sp>
      <p:sp>
        <p:nvSpPr>
          <p:cNvPr id="4" name="Slide Number Placeholder 3"/>
          <p:cNvSpPr>
            <a:spLocks noGrp="1"/>
          </p:cNvSpPr>
          <p:nvPr>
            <p:ph type="sldNum" sz="quarter" idx="10"/>
          </p:nvPr>
        </p:nvSpPr>
        <p:spPr/>
        <p:txBody>
          <a:bodyPr/>
          <a:lstStyle/>
          <a:p>
            <a:fld id="{A1D744CE-5ED8-4835-A108-5C8F9FA1EE39}" type="slidenum">
              <a:rPr lang="en-ZA" smtClean="0"/>
              <a:t>13</a:t>
            </a:fld>
            <a:endParaRPr lang="en-ZA"/>
          </a:p>
        </p:txBody>
      </p:sp>
    </p:spTree>
    <p:extLst>
      <p:ext uri="{BB962C8B-B14F-4D97-AF65-F5344CB8AC3E}">
        <p14:creationId xmlns:p14="http://schemas.microsoft.com/office/powerpoint/2010/main" val="733645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952500" y="685800"/>
            <a:ext cx="4953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ZA" altLang="en-US" smtClean="0"/>
              <a:t>Magnifying glass image (top left) by Tall Chris available at http://www.flickr.com/photos/tallchris/14288135/ under CC BY 2.0 (</a:t>
            </a:r>
            <a:r>
              <a:rPr lang="en-ZA" altLang="en-US" smtClean="0">
                <a:hlinkClick r:id="rId3"/>
              </a:rPr>
              <a:t>http://creativecommons.org/licenses/by/2.0/deed.en</a:t>
            </a:r>
            <a:r>
              <a:rPr lang="en-ZA" altLang="en-US" smtClean="0"/>
              <a:t>)</a:t>
            </a:r>
          </a:p>
          <a:p>
            <a:pPr eaLnBrk="1" hangingPunct="1">
              <a:spcBef>
                <a:spcPct val="0"/>
              </a:spcBef>
            </a:pPr>
            <a:r>
              <a:rPr lang="en-ZA" altLang="en-US" smtClean="0"/>
              <a:t>Academic image (2</a:t>
            </a:r>
            <a:r>
              <a:rPr lang="en-ZA" altLang="en-US" baseline="30000" smtClean="0"/>
              <a:t>nd</a:t>
            </a:r>
            <a:r>
              <a:rPr lang="en-ZA" altLang="en-US" smtClean="0"/>
              <a:t> from the top right) by Tim Ellis available at: http://www.flickr.com/photos/tim_ellis/2269499855/ under CC BY-NC 2.0 (http://creativecommons.org/licenses/by-nc/2.0/deed.en)</a:t>
            </a:r>
          </a:p>
          <a:p>
            <a:endParaRPr lang="en-ZA" altLang="en-US" smtClean="0"/>
          </a:p>
        </p:txBody>
      </p:sp>
      <p:sp>
        <p:nvSpPr>
          <p:cNvPr id="4" name="Slide Number Placeholder 3"/>
          <p:cNvSpPr>
            <a:spLocks noGrp="1"/>
          </p:cNvSpPr>
          <p:nvPr>
            <p:ph type="sldNum" sz="quarter" idx="5"/>
          </p:nvPr>
        </p:nvSpPr>
        <p:spPr/>
        <p:txBody>
          <a:bodyPr/>
          <a:lstStyle/>
          <a:p>
            <a:pPr>
              <a:defRPr/>
            </a:pPr>
            <a:fld id="{3634F038-4595-4DBD-9323-B84B9050F50D}" type="slidenum">
              <a:rPr lang="en-ZA" smtClean="0"/>
              <a:pPr>
                <a:defRPr/>
              </a:pPr>
              <a:t>14</a:t>
            </a:fld>
            <a:endParaRPr lang="en-Z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277729EE-C8AB-4C66-AAA4-01740F03154B}" type="datetimeFigureOut">
              <a:rPr lang="en-ZA" smtClean="0"/>
              <a:t>2017-05-24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6ADEC9A-F7C5-42DF-A6EB-BAAD8673A55F}" type="slidenum">
              <a:rPr lang="en-ZA" smtClean="0"/>
              <a:t>‹#›</a:t>
            </a:fld>
            <a:endParaRPr lang="en-ZA"/>
          </a:p>
        </p:txBody>
      </p:sp>
    </p:spTree>
    <p:extLst>
      <p:ext uri="{BB962C8B-B14F-4D97-AF65-F5344CB8AC3E}">
        <p14:creationId xmlns:p14="http://schemas.microsoft.com/office/powerpoint/2010/main" val="1978188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277729EE-C8AB-4C66-AAA4-01740F03154B}" type="datetimeFigureOut">
              <a:rPr lang="en-ZA" smtClean="0"/>
              <a:t>2017-05-24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6ADEC9A-F7C5-42DF-A6EB-BAAD8673A55F}" type="slidenum">
              <a:rPr lang="en-ZA" smtClean="0"/>
              <a:t>‹#›</a:t>
            </a:fld>
            <a:endParaRPr lang="en-ZA"/>
          </a:p>
        </p:txBody>
      </p:sp>
    </p:spTree>
    <p:extLst>
      <p:ext uri="{BB962C8B-B14F-4D97-AF65-F5344CB8AC3E}">
        <p14:creationId xmlns:p14="http://schemas.microsoft.com/office/powerpoint/2010/main" val="3597310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277729EE-C8AB-4C66-AAA4-01740F03154B}" type="datetimeFigureOut">
              <a:rPr lang="en-ZA" smtClean="0"/>
              <a:t>2017-05-24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6ADEC9A-F7C5-42DF-A6EB-BAAD8673A55F}" type="slidenum">
              <a:rPr lang="en-ZA" smtClean="0"/>
              <a:t>‹#›</a:t>
            </a:fld>
            <a:endParaRPr lang="en-ZA"/>
          </a:p>
        </p:txBody>
      </p:sp>
    </p:spTree>
    <p:extLst>
      <p:ext uri="{BB962C8B-B14F-4D97-AF65-F5344CB8AC3E}">
        <p14:creationId xmlns:p14="http://schemas.microsoft.com/office/powerpoint/2010/main" val="1850687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277729EE-C8AB-4C66-AAA4-01740F03154B}" type="datetimeFigureOut">
              <a:rPr lang="en-ZA" smtClean="0"/>
              <a:t>2017-05-24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6ADEC9A-F7C5-42DF-A6EB-BAAD8673A55F}" type="slidenum">
              <a:rPr lang="en-ZA" smtClean="0"/>
              <a:t>‹#›</a:t>
            </a:fld>
            <a:endParaRPr lang="en-ZA"/>
          </a:p>
        </p:txBody>
      </p:sp>
    </p:spTree>
    <p:extLst>
      <p:ext uri="{BB962C8B-B14F-4D97-AF65-F5344CB8AC3E}">
        <p14:creationId xmlns:p14="http://schemas.microsoft.com/office/powerpoint/2010/main" val="2876732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7729EE-C8AB-4C66-AAA4-01740F03154B}" type="datetimeFigureOut">
              <a:rPr lang="en-ZA" smtClean="0"/>
              <a:t>2017-05-24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6ADEC9A-F7C5-42DF-A6EB-BAAD8673A55F}" type="slidenum">
              <a:rPr lang="en-ZA" smtClean="0"/>
              <a:t>‹#›</a:t>
            </a:fld>
            <a:endParaRPr lang="en-ZA"/>
          </a:p>
        </p:txBody>
      </p:sp>
    </p:spTree>
    <p:extLst>
      <p:ext uri="{BB962C8B-B14F-4D97-AF65-F5344CB8AC3E}">
        <p14:creationId xmlns:p14="http://schemas.microsoft.com/office/powerpoint/2010/main" val="2791720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277729EE-C8AB-4C66-AAA4-01740F03154B}" type="datetimeFigureOut">
              <a:rPr lang="en-ZA" smtClean="0"/>
              <a:t>2017-05-24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36ADEC9A-F7C5-42DF-A6EB-BAAD8673A55F}" type="slidenum">
              <a:rPr lang="en-ZA" smtClean="0"/>
              <a:t>‹#›</a:t>
            </a:fld>
            <a:endParaRPr lang="en-ZA"/>
          </a:p>
        </p:txBody>
      </p:sp>
    </p:spTree>
    <p:extLst>
      <p:ext uri="{BB962C8B-B14F-4D97-AF65-F5344CB8AC3E}">
        <p14:creationId xmlns:p14="http://schemas.microsoft.com/office/powerpoint/2010/main" val="1061834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277729EE-C8AB-4C66-AAA4-01740F03154B}" type="datetimeFigureOut">
              <a:rPr lang="en-ZA" smtClean="0"/>
              <a:t>2017-05-24</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36ADEC9A-F7C5-42DF-A6EB-BAAD8673A55F}" type="slidenum">
              <a:rPr lang="en-ZA" smtClean="0"/>
              <a:t>‹#›</a:t>
            </a:fld>
            <a:endParaRPr lang="en-ZA"/>
          </a:p>
        </p:txBody>
      </p:sp>
    </p:spTree>
    <p:extLst>
      <p:ext uri="{BB962C8B-B14F-4D97-AF65-F5344CB8AC3E}">
        <p14:creationId xmlns:p14="http://schemas.microsoft.com/office/powerpoint/2010/main" val="772966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277729EE-C8AB-4C66-AAA4-01740F03154B}" type="datetimeFigureOut">
              <a:rPr lang="en-ZA" smtClean="0"/>
              <a:t>2017-05-24</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36ADEC9A-F7C5-42DF-A6EB-BAAD8673A55F}" type="slidenum">
              <a:rPr lang="en-ZA" smtClean="0"/>
              <a:t>‹#›</a:t>
            </a:fld>
            <a:endParaRPr lang="en-ZA"/>
          </a:p>
        </p:txBody>
      </p:sp>
    </p:spTree>
    <p:extLst>
      <p:ext uri="{BB962C8B-B14F-4D97-AF65-F5344CB8AC3E}">
        <p14:creationId xmlns:p14="http://schemas.microsoft.com/office/powerpoint/2010/main" val="3814498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7729EE-C8AB-4C66-AAA4-01740F03154B}" type="datetimeFigureOut">
              <a:rPr lang="en-ZA" smtClean="0"/>
              <a:t>2017-05-24</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36ADEC9A-F7C5-42DF-A6EB-BAAD8673A55F}" type="slidenum">
              <a:rPr lang="en-ZA" smtClean="0"/>
              <a:t>‹#›</a:t>
            </a:fld>
            <a:endParaRPr lang="en-ZA"/>
          </a:p>
        </p:txBody>
      </p:sp>
    </p:spTree>
    <p:extLst>
      <p:ext uri="{BB962C8B-B14F-4D97-AF65-F5344CB8AC3E}">
        <p14:creationId xmlns:p14="http://schemas.microsoft.com/office/powerpoint/2010/main" val="863304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7729EE-C8AB-4C66-AAA4-01740F03154B}" type="datetimeFigureOut">
              <a:rPr lang="en-ZA" smtClean="0"/>
              <a:t>2017-05-24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36ADEC9A-F7C5-42DF-A6EB-BAAD8673A55F}" type="slidenum">
              <a:rPr lang="en-ZA" smtClean="0"/>
              <a:t>‹#›</a:t>
            </a:fld>
            <a:endParaRPr lang="en-ZA"/>
          </a:p>
        </p:txBody>
      </p:sp>
    </p:spTree>
    <p:extLst>
      <p:ext uri="{BB962C8B-B14F-4D97-AF65-F5344CB8AC3E}">
        <p14:creationId xmlns:p14="http://schemas.microsoft.com/office/powerpoint/2010/main" val="4035544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7729EE-C8AB-4C66-AAA4-01740F03154B}" type="datetimeFigureOut">
              <a:rPr lang="en-ZA" smtClean="0"/>
              <a:t>2017-05-24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36ADEC9A-F7C5-42DF-A6EB-BAAD8673A55F}" type="slidenum">
              <a:rPr lang="en-ZA" smtClean="0"/>
              <a:t>‹#›</a:t>
            </a:fld>
            <a:endParaRPr lang="en-ZA"/>
          </a:p>
        </p:txBody>
      </p:sp>
    </p:spTree>
    <p:extLst>
      <p:ext uri="{BB962C8B-B14F-4D97-AF65-F5344CB8AC3E}">
        <p14:creationId xmlns:p14="http://schemas.microsoft.com/office/powerpoint/2010/main" val="1829941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7729EE-C8AB-4C66-AAA4-01740F03154B}" type="datetimeFigureOut">
              <a:rPr lang="en-ZA" smtClean="0"/>
              <a:t>2017-05-24</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ADEC9A-F7C5-42DF-A6EB-BAAD8673A55F}" type="slidenum">
              <a:rPr lang="en-ZA" smtClean="0"/>
              <a:t>‹#›</a:t>
            </a:fld>
            <a:endParaRPr lang="en-ZA"/>
          </a:p>
        </p:txBody>
      </p:sp>
    </p:spTree>
    <p:extLst>
      <p:ext uri="{BB962C8B-B14F-4D97-AF65-F5344CB8AC3E}">
        <p14:creationId xmlns:p14="http://schemas.microsoft.com/office/powerpoint/2010/main" val="8642342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aran.library.nuigalway.ie/handle/10379/6394"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oeconsortium.org/" TargetMode="External"/><Relationship Id="rId2" Type="http://schemas.openxmlformats.org/officeDocument/2006/relationships/hyperlink" Target="http://roer4d.org/" TargetMode="Externa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www.oerafrica.org/" TargetMode="External"/><Relationship Id="rId4" Type="http://schemas.openxmlformats.org/officeDocument/2006/relationships/hyperlink" Target="https://www.yearofopen.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gif"/><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hyperlink" Target="http://www.slideshare.net/ROER4D/" TargetMode="External"/><Relationship Id="rId5" Type="http://schemas.openxmlformats.org/officeDocument/2006/relationships/image" Target="../media/image9.png"/><Relationship Id="rId10" Type="http://schemas.openxmlformats.org/officeDocument/2006/relationships/image" Target="../media/image2.png"/><Relationship Id="rId4" Type="http://schemas.openxmlformats.org/officeDocument/2006/relationships/image" Target="../media/image8.png"/><Relationship Id="rId9"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2372" y="2332063"/>
            <a:ext cx="7772400" cy="1470025"/>
          </a:xfrm>
        </p:spPr>
        <p:txBody>
          <a:bodyPr/>
          <a:lstStyle/>
          <a:p>
            <a:r>
              <a:rPr lang="en-US" dirty="0" smtClean="0"/>
              <a:t>Research on Open </a:t>
            </a:r>
            <a:r>
              <a:rPr lang="en-US" dirty="0"/>
              <a:t>E</a:t>
            </a:r>
            <a:r>
              <a:rPr lang="en-US" dirty="0" smtClean="0"/>
              <a:t>ducation Resources in the Global South</a:t>
            </a:r>
            <a:endParaRPr lang="en-ZA" dirty="0"/>
          </a:p>
        </p:txBody>
      </p:sp>
      <p:sp>
        <p:nvSpPr>
          <p:cNvPr id="3" name="Subtitle 2"/>
          <p:cNvSpPr>
            <a:spLocks noGrp="1"/>
          </p:cNvSpPr>
          <p:nvPr>
            <p:ph type="subTitle" idx="1"/>
          </p:nvPr>
        </p:nvSpPr>
        <p:spPr>
          <a:xfrm>
            <a:off x="1358172" y="4191000"/>
            <a:ext cx="6400800" cy="1752600"/>
          </a:xfrm>
        </p:spPr>
        <p:txBody>
          <a:bodyPr/>
          <a:lstStyle/>
          <a:p>
            <a:r>
              <a:rPr lang="en-US" dirty="0" smtClean="0"/>
              <a:t>Glenda Cox, 24 May 2017</a:t>
            </a:r>
          </a:p>
          <a:p>
            <a:r>
              <a:rPr lang="en-US" dirty="0" smtClean="0"/>
              <a:t>Presentation to International Centre for Eye Health</a:t>
            </a:r>
            <a:endParaRPr lang="en-ZA" dirty="0"/>
          </a:p>
        </p:txBody>
      </p:sp>
      <p:pic>
        <p:nvPicPr>
          <p:cNvPr id="4"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20462" y="-1"/>
            <a:ext cx="9158068" cy="2332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457" y="6019800"/>
            <a:ext cx="1206229" cy="457200"/>
          </a:xfrm>
          <a:prstGeom prst="rect">
            <a:avLst/>
          </a:prstGeom>
        </p:spPr>
      </p:pic>
    </p:spTree>
    <p:extLst>
      <p:ext uri="{BB962C8B-B14F-4D97-AF65-F5344CB8AC3E}">
        <p14:creationId xmlns:p14="http://schemas.microsoft.com/office/powerpoint/2010/main" val="22555742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If the factors are in place then…</a:t>
            </a:r>
            <a:endParaRPr lang="en-ZA" dirty="0"/>
          </a:p>
        </p:txBody>
      </p:sp>
      <p:sp>
        <p:nvSpPr>
          <p:cNvPr id="5" name="Text Placeholder 4"/>
          <p:cNvSpPr>
            <a:spLocks noGrp="1"/>
          </p:cNvSpPr>
          <p:nvPr>
            <p:ph type="body" idx="1"/>
          </p:nvPr>
        </p:nvSpPr>
        <p:spPr/>
        <p:txBody>
          <a:bodyPr/>
          <a:lstStyle/>
          <a:p>
            <a:endParaRPr lang="en-ZA"/>
          </a:p>
        </p:txBody>
      </p:sp>
    </p:spTree>
    <p:extLst>
      <p:ext uri="{BB962C8B-B14F-4D97-AF65-F5344CB8AC3E}">
        <p14:creationId xmlns:p14="http://schemas.microsoft.com/office/powerpoint/2010/main" val="14684283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an Open Education Practitioner?</a:t>
            </a:r>
            <a:endParaRPr lang="en-ZA"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4894745"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562600" y="2971800"/>
            <a:ext cx="2667000" cy="923330"/>
          </a:xfrm>
          <a:prstGeom prst="rect">
            <a:avLst/>
          </a:prstGeom>
          <a:noFill/>
        </p:spPr>
        <p:txBody>
          <a:bodyPr wrap="square" rtlCol="0">
            <a:spAutoFit/>
          </a:bodyPr>
          <a:lstStyle/>
          <a:p>
            <a:r>
              <a:rPr lang="en-US" dirty="0" smtClean="0"/>
              <a:t>By Catherine Cronin. University of Galway, Ireland</a:t>
            </a:r>
            <a:endParaRPr lang="en-ZA" dirty="0"/>
          </a:p>
        </p:txBody>
      </p:sp>
      <p:sp>
        <p:nvSpPr>
          <p:cNvPr id="5" name="TextBox 4"/>
          <p:cNvSpPr txBox="1"/>
          <p:nvPr/>
        </p:nvSpPr>
        <p:spPr>
          <a:xfrm>
            <a:off x="609600" y="4806035"/>
            <a:ext cx="4495800" cy="1323439"/>
          </a:xfrm>
          <a:prstGeom prst="rect">
            <a:avLst/>
          </a:prstGeom>
          <a:noFill/>
        </p:spPr>
        <p:txBody>
          <a:bodyPr wrap="square" rtlCol="0">
            <a:spAutoFit/>
          </a:bodyPr>
          <a:lstStyle/>
          <a:p>
            <a:r>
              <a:rPr lang="en-US" sz="2000" b="1" dirty="0" smtClean="0"/>
              <a:t>Open educational practice covers any significant change in educational practice afforded by the open nature of the internet</a:t>
            </a:r>
            <a:r>
              <a:rPr lang="en-US" dirty="0" smtClean="0"/>
              <a:t>. </a:t>
            </a:r>
            <a:endParaRPr lang="en-ZA" dirty="0"/>
          </a:p>
        </p:txBody>
      </p:sp>
      <p:sp>
        <p:nvSpPr>
          <p:cNvPr id="6" name="TextBox 5"/>
          <p:cNvSpPr txBox="1"/>
          <p:nvPr/>
        </p:nvSpPr>
        <p:spPr>
          <a:xfrm>
            <a:off x="5562600" y="5109865"/>
            <a:ext cx="2514600" cy="646331"/>
          </a:xfrm>
          <a:prstGeom prst="rect">
            <a:avLst/>
          </a:prstGeom>
          <a:noFill/>
        </p:spPr>
        <p:txBody>
          <a:bodyPr wrap="square" rtlCol="0">
            <a:spAutoFit/>
          </a:bodyPr>
          <a:lstStyle/>
          <a:p>
            <a:r>
              <a:rPr lang="en-US" dirty="0" smtClean="0"/>
              <a:t>By Martin Weller. Open University, England</a:t>
            </a:r>
            <a:endParaRPr lang="en-ZA" dirty="0"/>
          </a:p>
        </p:txBody>
      </p:sp>
      <p:sp>
        <p:nvSpPr>
          <p:cNvPr id="3" name="Rectangle 2"/>
          <p:cNvSpPr/>
          <p:nvPr/>
        </p:nvSpPr>
        <p:spPr>
          <a:xfrm>
            <a:off x="1371600" y="3895130"/>
            <a:ext cx="5524500" cy="369332"/>
          </a:xfrm>
          <a:prstGeom prst="rect">
            <a:avLst/>
          </a:prstGeom>
        </p:spPr>
        <p:txBody>
          <a:bodyPr wrap="square">
            <a:spAutoFit/>
          </a:bodyPr>
          <a:lstStyle/>
          <a:p>
            <a:r>
              <a:rPr lang="en-ZA" u="sng" dirty="0">
                <a:hlinkClick r:id="rId3"/>
              </a:rPr>
              <a:t>https://aran.library.nuigalway.ie/handle/10379/6394</a:t>
            </a:r>
            <a:endParaRPr lang="en-ZA" dirty="0"/>
          </a:p>
        </p:txBody>
      </p:sp>
    </p:spTree>
    <p:extLst>
      <p:ext uri="{BB962C8B-B14F-4D97-AF65-F5344CB8AC3E}">
        <p14:creationId xmlns:p14="http://schemas.microsoft.com/office/powerpoint/2010/main" val="33698374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5104" y="122830"/>
            <a:ext cx="8882419" cy="523220"/>
          </a:xfrm>
          <a:prstGeom prst="rect">
            <a:avLst/>
          </a:prstGeom>
          <a:solidFill>
            <a:schemeClr val="bg1">
              <a:lumMod val="95000"/>
            </a:schemeClr>
          </a:solidFill>
        </p:spPr>
        <p:txBody>
          <a:bodyPr wrap="square" rtlCol="0">
            <a:spAutoFit/>
          </a:bodyPr>
          <a:lstStyle/>
          <a:p>
            <a:r>
              <a:rPr lang="en-US" sz="2800" dirty="0" smtClean="0">
                <a:solidFill>
                  <a:schemeClr val="accent3">
                    <a:lumMod val="50000"/>
                  </a:schemeClr>
                </a:solidFill>
              </a:rPr>
              <a:t>Pedagogy</a:t>
            </a:r>
            <a:endParaRPr lang="en-US" sz="2800" dirty="0">
              <a:solidFill>
                <a:schemeClr val="accent3">
                  <a:lumMod val="50000"/>
                </a:schemeClr>
              </a:solidFill>
            </a:endParaRPr>
          </a:p>
        </p:txBody>
      </p:sp>
      <p:sp>
        <p:nvSpPr>
          <p:cNvPr id="5" name="Text Placeholder 3"/>
          <p:cNvSpPr txBox="1">
            <a:spLocks/>
          </p:cNvSpPr>
          <p:nvPr/>
        </p:nvSpPr>
        <p:spPr>
          <a:xfrm>
            <a:off x="281354" y="1040524"/>
            <a:ext cx="3729404" cy="63976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dirty="0" smtClean="0">
                <a:solidFill>
                  <a:schemeClr val="tx1"/>
                </a:solidFill>
              </a:rPr>
              <a:t>Enabler</a:t>
            </a:r>
            <a:endParaRPr lang="en-ZA" dirty="0">
              <a:solidFill>
                <a:schemeClr val="tx1"/>
              </a:solidFill>
            </a:endParaRPr>
          </a:p>
        </p:txBody>
      </p:sp>
      <p:sp>
        <p:nvSpPr>
          <p:cNvPr id="7" name="Text Placeholder 5"/>
          <p:cNvSpPr txBox="1">
            <a:spLocks/>
          </p:cNvSpPr>
          <p:nvPr/>
        </p:nvSpPr>
        <p:spPr>
          <a:xfrm>
            <a:off x="4566314" y="1066800"/>
            <a:ext cx="3730869" cy="63976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ZA" dirty="0" smtClean="0"/>
              <a:t>Constraint</a:t>
            </a:r>
            <a:endParaRPr lang="en-ZA" dirty="0"/>
          </a:p>
        </p:txBody>
      </p:sp>
      <p:pic>
        <p:nvPicPr>
          <p:cNvPr id="10" name="Picture 2" descr="C:\Documents and Settings\Administrator\Desktop\Cropper Crops\grouped_oldcycle.png"/>
          <p:cNvPicPr>
            <a:picLocks noChangeAspect="1" noChangeArrowheads="1"/>
          </p:cNvPicPr>
          <p:nvPr/>
        </p:nvPicPr>
        <p:blipFill>
          <a:blip r:embed="rId3" cstate="print"/>
          <a:stretch>
            <a:fillRect/>
          </a:stretch>
        </p:blipFill>
        <p:spPr bwMode="auto">
          <a:xfrm>
            <a:off x="372710" y="1720161"/>
            <a:ext cx="3545058" cy="3265992"/>
          </a:xfrm>
          <a:prstGeom prst="rect">
            <a:avLst/>
          </a:prstGeom>
          <a:noFill/>
        </p:spPr>
      </p:pic>
      <p:sp>
        <p:nvSpPr>
          <p:cNvPr id="11" name="Content Placeholder 5"/>
          <p:cNvSpPr txBox="1">
            <a:spLocks/>
          </p:cNvSpPr>
          <p:nvPr/>
        </p:nvSpPr>
        <p:spPr>
          <a:xfrm>
            <a:off x="4566313" y="1709652"/>
            <a:ext cx="3925237" cy="3276600"/>
          </a:xfrm>
          <a:prstGeom prst="rect">
            <a:avLst/>
          </a:prstGeom>
          <a:ln>
            <a:solidFill>
              <a:schemeClr val="bg1">
                <a:lumMod val="50000"/>
              </a:schemeClr>
            </a:solidFill>
          </a:ln>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ZA" dirty="0" smtClean="0"/>
              <a:t>Creation: interactive teaching styles do not always result in online materials</a:t>
            </a:r>
          </a:p>
          <a:p>
            <a:r>
              <a:rPr lang="en-ZA" dirty="0" smtClean="0"/>
              <a:t>Use: difficult to find relevant OER</a:t>
            </a:r>
          </a:p>
        </p:txBody>
      </p:sp>
    </p:spTree>
    <p:extLst>
      <p:ext uri="{BB962C8B-B14F-4D97-AF65-F5344CB8AC3E}">
        <p14:creationId xmlns:p14="http://schemas.microsoft.com/office/powerpoint/2010/main" val="42203804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online presence</a:t>
            </a:r>
            <a:endParaRPr lang="en-ZA" dirty="0"/>
          </a:p>
        </p:txBody>
      </p:sp>
      <p:sp>
        <p:nvSpPr>
          <p:cNvPr id="3" name="Content Placeholder 2"/>
          <p:cNvSpPr>
            <a:spLocks noGrp="1"/>
          </p:cNvSpPr>
          <p:nvPr>
            <p:ph idx="1"/>
          </p:nvPr>
        </p:nvSpPr>
        <p:spPr/>
        <p:txBody>
          <a:bodyPr>
            <a:normAutofit fontScale="85000" lnSpcReduction="10000"/>
          </a:bodyPr>
          <a:lstStyle/>
          <a:p>
            <a:r>
              <a:rPr lang="en-US" dirty="0" smtClean="0"/>
              <a:t>Research project: Instruments and research </a:t>
            </a:r>
            <a:r>
              <a:rPr lang="en-US" dirty="0" smtClean="0">
                <a:solidFill>
                  <a:srgbClr val="FF0000"/>
                </a:solidFill>
              </a:rPr>
              <a:t>data</a:t>
            </a:r>
            <a:r>
              <a:rPr lang="en-US" dirty="0" smtClean="0"/>
              <a:t> on </a:t>
            </a:r>
            <a:r>
              <a:rPr lang="en-US" dirty="0" err="1" smtClean="0"/>
              <a:t>Datafirst</a:t>
            </a:r>
            <a:r>
              <a:rPr lang="en-US" dirty="0"/>
              <a:t> (https://</a:t>
            </a:r>
            <a:r>
              <a:rPr lang="en-US" dirty="0" smtClean="0"/>
              <a:t>www.datafirst.uct.ac.za/dataportal/index.php/catalog/central)</a:t>
            </a:r>
          </a:p>
          <a:p>
            <a:r>
              <a:rPr lang="en-US" dirty="0" smtClean="0"/>
              <a:t>Articles in </a:t>
            </a:r>
            <a:r>
              <a:rPr lang="en-US" dirty="0" smtClean="0">
                <a:solidFill>
                  <a:srgbClr val="FF0000"/>
                </a:solidFill>
              </a:rPr>
              <a:t>Open Access </a:t>
            </a:r>
            <a:r>
              <a:rPr lang="en-US" dirty="0" smtClean="0"/>
              <a:t>Journals</a:t>
            </a:r>
          </a:p>
          <a:p>
            <a:r>
              <a:rPr lang="en-US" dirty="0" smtClean="0">
                <a:solidFill>
                  <a:srgbClr val="FF0000"/>
                </a:solidFill>
              </a:rPr>
              <a:t>Open education resources</a:t>
            </a:r>
            <a:r>
              <a:rPr lang="en-US" dirty="0" smtClean="0"/>
              <a:t>: Slides in </a:t>
            </a:r>
            <a:r>
              <a:rPr lang="en-US" dirty="0" err="1" smtClean="0"/>
              <a:t>Slideshare</a:t>
            </a:r>
            <a:r>
              <a:rPr lang="en-US" dirty="0" smtClean="0"/>
              <a:t>: </a:t>
            </a:r>
            <a:r>
              <a:rPr lang="en-US" dirty="0" err="1" smtClean="0"/>
              <a:t>eg</a:t>
            </a:r>
            <a:r>
              <a:rPr lang="en-US" dirty="0" smtClean="0"/>
              <a:t>. Introduction to OER (+4000 views)</a:t>
            </a:r>
          </a:p>
          <a:p>
            <a:r>
              <a:rPr lang="en-US" dirty="0" smtClean="0"/>
              <a:t>Slides and other materials in </a:t>
            </a:r>
            <a:r>
              <a:rPr lang="en-US" dirty="0" err="1" smtClean="0"/>
              <a:t>OpenUCT</a:t>
            </a:r>
            <a:endParaRPr lang="en-US" dirty="0" smtClean="0"/>
          </a:p>
          <a:p>
            <a:r>
              <a:rPr lang="en-US" dirty="0" smtClean="0"/>
              <a:t>Thesis in </a:t>
            </a:r>
            <a:r>
              <a:rPr lang="en-US" dirty="0" err="1" smtClean="0"/>
              <a:t>OpenUCT</a:t>
            </a:r>
            <a:r>
              <a:rPr lang="en-US" dirty="0" smtClean="0"/>
              <a:t> when examined later in the year</a:t>
            </a:r>
          </a:p>
          <a:p>
            <a:r>
              <a:rPr lang="en-US" dirty="0" smtClean="0"/>
              <a:t>Twitter for communicating all of the above</a:t>
            </a:r>
          </a:p>
          <a:p>
            <a:endParaRPr lang="en-ZA" dirty="0"/>
          </a:p>
        </p:txBody>
      </p:sp>
    </p:spTree>
    <p:extLst>
      <p:ext uri="{BB962C8B-B14F-4D97-AF65-F5344CB8AC3E}">
        <p14:creationId xmlns:p14="http://schemas.microsoft.com/office/powerpoint/2010/main" val="17519855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68313" y="0"/>
            <a:ext cx="8229600" cy="1143000"/>
          </a:xfrm>
        </p:spPr>
        <p:txBody>
          <a:bodyPr/>
          <a:lstStyle/>
          <a:p>
            <a:r>
              <a:rPr lang="en-ZA" altLang="en-US" smtClean="0"/>
              <a:t>The process</a:t>
            </a:r>
          </a:p>
        </p:txBody>
      </p:sp>
      <p:pic>
        <p:nvPicPr>
          <p:cNvPr id="102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476252"/>
            <a:ext cx="8335962" cy="611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20248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dirty="0"/>
          </a:p>
        </p:txBody>
      </p:sp>
      <p:sp>
        <p:nvSpPr>
          <p:cNvPr id="3" name="Content Placeholder 2"/>
          <p:cNvSpPr>
            <a:spLocks noGrp="1"/>
          </p:cNvSpPr>
          <p:nvPr>
            <p:ph idx="1"/>
          </p:nvPr>
        </p:nvSpPr>
        <p:spPr/>
        <p:txBody>
          <a:bodyPr>
            <a:normAutofit/>
          </a:bodyPr>
          <a:lstStyle/>
          <a:p>
            <a:pPr marL="0" indent="0">
              <a:buNone/>
            </a:pPr>
            <a:r>
              <a:rPr lang="en-US" dirty="0" smtClean="0"/>
              <a:t>Further reading</a:t>
            </a:r>
          </a:p>
          <a:p>
            <a:pPr marL="0" indent="0">
              <a:buNone/>
            </a:pPr>
            <a:r>
              <a:rPr lang="en-US" dirty="0">
                <a:hlinkClick r:id="rId2"/>
              </a:rPr>
              <a:t>http://roer4d.org</a:t>
            </a:r>
            <a:r>
              <a:rPr lang="en-US" dirty="0" smtClean="0">
                <a:hlinkClick r:id="rId2"/>
              </a:rPr>
              <a:t>/</a:t>
            </a:r>
            <a:endParaRPr lang="en-US" dirty="0" smtClean="0"/>
          </a:p>
          <a:p>
            <a:pPr marL="0" indent="0">
              <a:buNone/>
            </a:pPr>
            <a:r>
              <a:rPr lang="en-US" dirty="0">
                <a:hlinkClick r:id="rId3"/>
              </a:rPr>
              <a:t>http://www.oeconsortium.org</a:t>
            </a:r>
            <a:r>
              <a:rPr lang="en-US" dirty="0" smtClean="0">
                <a:hlinkClick r:id="rId3"/>
              </a:rPr>
              <a:t>/</a:t>
            </a:r>
            <a:endParaRPr lang="en-US" dirty="0" smtClean="0"/>
          </a:p>
          <a:p>
            <a:pPr marL="0" indent="0">
              <a:buNone/>
            </a:pPr>
            <a:r>
              <a:rPr lang="en-US" dirty="0">
                <a:hlinkClick r:id="rId4"/>
              </a:rPr>
              <a:t>https://www.yearofopen.org</a:t>
            </a:r>
            <a:r>
              <a:rPr lang="en-US" dirty="0" smtClean="0">
                <a:hlinkClick r:id="rId4"/>
              </a:rPr>
              <a:t>/</a:t>
            </a:r>
            <a:endParaRPr lang="en-US" dirty="0" smtClean="0"/>
          </a:p>
          <a:p>
            <a:pPr marL="0" indent="0">
              <a:buNone/>
            </a:pPr>
            <a:r>
              <a:rPr lang="en-US" dirty="0">
                <a:hlinkClick r:id="rId5"/>
              </a:rPr>
              <a:t>http://www.oerafrica.org</a:t>
            </a:r>
            <a:r>
              <a:rPr lang="en-US" dirty="0" smtClean="0">
                <a:hlinkClick r:id="rId5"/>
              </a:rPr>
              <a:t>/</a:t>
            </a:r>
            <a:endParaRPr lang="en-US" dirty="0" smtClean="0"/>
          </a:p>
        </p:txBody>
      </p:sp>
      <p:pic>
        <p:nvPicPr>
          <p:cNvPr id="4" name="Picture 2" descr="Creative Commons Licens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32581" y="6019800"/>
            <a:ext cx="1655839" cy="583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86659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650" y="3292302"/>
            <a:ext cx="3323446" cy="2422699"/>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0300" y="3292301"/>
            <a:ext cx="3728562" cy="3024336"/>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176650" y="5715001"/>
            <a:ext cx="3887963" cy="1015663"/>
          </a:xfrm>
          <a:prstGeom prst="rect">
            <a:avLst/>
          </a:prstGeom>
          <a:noFill/>
        </p:spPr>
        <p:txBody>
          <a:bodyPr wrap="square" rtlCol="0">
            <a:spAutoFit/>
          </a:bodyPr>
          <a:lstStyle/>
          <a:p>
            <a:r>
              <a:rPr lang="en-ZA" sz="2000" dirty="0" smtClean="0"/>
              <a:t>Transition to Library-Training </a:t>
            </a:r>
          </a:p>
          <a:p>
            <a:r>
              <a:rPr lang="en-ZA" sz="2000" dirty="0" smtClean="0"/>
              <a:t>Advocacy</a:t>
            </a:r>
          </a:p>
          <a:p>
            <a:r>
              <a:rPr lang="en-ZA" sz="2000" dirty="0" smtClean="0"/>
              <a:t>Support</a:t>
            </a:r>
            <a:endParaRPr lang="en-ZA" sz="2000" dirty="0"/>
          </a:p>
        </p:txBody>
      </p:sp>
      <p:sp>
        <p:nvSpPr>
          <p:cNvPr id="8" name="TextBox 7"/>
          <p:cNvSpPr txBox="1"/>
          <p:nvPr/>
        </p:nvSpPr>
        <p:spPr>
          <a:xfrm>
            <a:off x="176650" y="2769081"/>
            <a:ext cx="2924633" cy="523220"/>
          </a:xfrm>
          <a:prstGeom prst="rect">
            <a:avLst/>
          </a:prstGeom>
          <a:noFill/>
        </p:spPr>
        <p:txBody>
          <a:bodyPr wrap="square" rtlCol="0">
            <a:spAutoFit/>
          </a:bodyPr>
          <a:lstStyle/>
          <a:p>
            <a:r>
              <a:rPr lang="en-ZA" sz="2800" dirty="0" smtClean="0"/>
              <a:t>Management</a:t>
            </a:r>
            <a:endParaRPr lang="en-ZA" sz="2800" dirty="0"/>
          </a:p>
        </p:txBody>
      </p:sp>
      <p:sp>
        <p:nvSpPr>
          <p:cNvPr id="9" name="TextBox 8"/>
          <p:cNvSpPr txBox="1"/>
          <p:nvPr/>
        </p:nvSpPr>
        <p:spPr>
          <a:xfrm>
            <a:off x="3933581" y="931240"/>
            <a:ext cx="2464154" cy="584775"/>
          </a:xfrm>
          <a:prstGeom prst="rect">
            <a:avLst/>
          </a:prstGeom>
          <a:noFill/>
        </p:spPr>
        <p:txBody>
          <a:bodyPr wrap="square" rtlCol="0">
            <a:spAutoFit/>
          </a:bodyPr>
          <a:lstStyle/>
          <a:p>
            <a:r>
              <a:rPr lang="en-ZA" sz="3200" dirty="0" smtClean="0"/>
              <a:t>Research</a:t>
            </a:r>
            <a:endParaRPr lang="en-ZA" sz="3200" dirty="0"/>
          </a:p>
        </p:txBody>
      </p:sp>
      <p:sp>
        <p:nvSpPr>
          <p:cNvPr id="10" name="Explosion 2 9"/>
          <p:cNvSpPr/>
          <p:nvPr/>
        </p:nvSpPr>
        <p:spPr>
          <a:xfrm>
            <a:off x="6523963" y="743143"/>
            <a:ext cx="1661723" cy="1110806"/>
          </a:xfrm>
          <a:prstGeom prst="irregularSeal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TextBox 10"/>
          <p:cNvSpPr txBox="1"/>
          <p:nvPr/>
        </p:nvSpPr>
        <p:spPr>
          <a:xfrm>
            <a:off x="6932663" y="1113880"/>
            <a:ext cx="731158" cy="369332"/>
          </a:xfrm>
          <a:prstGeom prst="rect">
            <a:avLst/>
          </a:prstGeom>
          <a:noFill/>
        </p:spPr>
        <p:txBody>
          <a:bodyPr wrap="square" rtlCol="0">
            <a:spAutoFit/>
          </a:bodyPr>
          <a:lstStyle/>
          <a:p>
            <a:r>
              <a:rPr lang="en-ZA" dirty="0" smtClean="0"/>
              <a:t>PhD</a:t>
            </a:r>
            <a:endParaRPr lang="en-ZA" dirty="0"/>
          </a:p>
        </p:txBody>
      </p:sp>
      <p:pic>
        <p:nvPicPr>
          <p:cNvPr id="12" name="Picture 2" descr="ROER4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8259" y="1782481"/>
            <a:ext cx="3344404" cy="9866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650" y="842717"/>
            <a:ext cx="1904692" cy="1800000"/>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16" name="TextBox 15"/>
          <p:cNvSpPr txBox="1"/>
          <p:nvPr/>
        </p:nvSpPr>
        <p:spPr>
          <a:xfrm>
            <a:off x="125104" y="122830"/>
            <a:ext cx="8882419" cy="523220"/>
          </a:xfrm>
          <a:prstGeom prst="rect">
            <a:avLst/>
          </a:prstGeom>
          <a:solidFill>
            <a:schemeClr val="bg1">
              <a:lumMod val="95000"/>
            </a:schemeClr>
          </a:solidFill>
        </p:spPr>
        <p:txBody>
          <a:bodyPr wrap="square" rtlCol="0">
            <a:spAutoFit/>
          </a:bodyPr>
          <a:lstStyle/>
          <a:p>
            <a:r>
              <a:rPr lang="en-US" sz="2800" dirty="0" smtClean="0">
                <a:solidFill>
                  <a:schemeClr val="accent3">
                    <a:lumMod val="50000"/>
                  </a:schemeClr>
                </a:solidFill>
              </a:rPr>
              <a:t>Glenda Cox, Senior Lecturer, University of Cape Town</a:t>
            </a:r>
            <a:endParaRPr lang="en-US" sz="2800" dirty="0">
              <a:solidFill>
                <a:schemeClr val="accent3">
                  <a:lumMod val="50000"/>
                </a:schemeClr>
              </a:solidFill>
            </a:endParaRPr>
          </a:p>
        </p:txBody>
      </p:sp>
    </p:spTree>
    <p:extLst>
      <p:ext uri="{BB962C8B-B14F-4D97-AF65-F5344CB8AC3E}">
        <p14:creationId xmlns:p14="http://schemas.microsoft.com/office/powerpoint/2010/main" val="29158476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r>
              <a:rPr lang="en-GB" i="1" dirty="0" smtClean="0"/>
              <a:t>Some evidence </a:t>
            </a:r>
            <a:r>
              <a:rPr lang="en-GB" i="1" dirty="0"/>
              <a:t>from the Global South - ROER4D </a:t>
            </a:r>
            <a:endParaRPr lang="en-GB" i="1" dirty="0" smtClean="0"/>
          </a:p>
          <a:p>
            <a:r>
              <a:rPr lang="en-GB" i="1" dirty="0" smtClean="0"/>
              <a:t>The OER adoption pyramid-barriers to OER</a:t>
            </a:r>
          </a:p>
          <a:p>
            <a:r>
              <a:rPr lang="en-GB" i="1" dirty="0" smtClean="0"/>
              <a:t>What </a:t>
            </a:r>
            <a:r>
              <a:rPr lang="en-GB" i="1" dirty="0"/>
              <a:t>is an Open Education Practitioner?</a:t>
            </a:r>
            <a:endParaRPr lang="en-ZA" dirty="0"/>
          </a:p>
          <a:p>
            <a:endParaRPr lang="en-ZA" dirty="0"/>
          </a:p>
        </p:txBody>
      </p:sp>
    </p:spTree>
    <p:extLst>
      <p:ext uri="{BB962C8B-B14F-4D97-AF65-F5344CB8AC3E}">
        <p14:creationId xmlns:p14="http://schemas.microsoft.com/office/powerpoint/2010/main" val="391602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5705" y="2438401"/>
            <a:ext cx="7772400" cy="2057399"/>
          </a:xfrm>
        </p:spPr>
        <p:txBody>
          <a:bodyPr>
            <a:normAutofit fontScale="90000"/>
          </a:bodyPr>
          <a:lstStyle/>
          <a:p>
            <a:r>
              <a:rPr lang="en-US" dirty="0"/>
              <a:t>Understanding </a:t>
            </a:r>
            <a:r>
              <a:rPr lang="en-US" dirty="0" smtClean="0"/>
              <a:t>lecturers’ </a:t>
            </a:r>
            <a:br>
              <a:rPr lang="en-US" dirty="0" smtClean="0"/>
            </a:br>
            <a:r>
              <a:rPr lang="en-US" dirty="0" smtClean="0"/>
              <a:t>adoption </a:t>
            </a:r>
            <a:r>
              <a:rPr lang="en-US" dirty="0"/>
              <a:t>of OER: </a:t>
            </a:r>
            <a:r>
              <a:rPr lang="en-US" dirty="0" smtClean="0"/>
              <a:t/>
            </a:r>
            <a:br>
              <a:rPr lang="en-US" dirty="0" smtClean="0"/>
            </a:br>
            <a:r>
              <a:rPr lang="en-US" dirty="0" smtClean="0"/>
              <a:t>a </a:t>
            </a:r>
            <a:r>
              <a:rPr lang="en-US" dirty="0"/>
              <a:t>multi-factorial approach </a:t>
            </a:r>
            <a:endParaRPr lang="en-US" dirty="0">
              <a:effectLst/>
            </a:endParaRPr>
          </a:p>
        </p:txBody>
      </p:sp>
      <p:sp>
        <p:nvSpPr>
          <p:cNvPr id="3" name="Subtitle 2"/>
          <p:cNvSpPr>
            <a:spLocks noGrp="1"/>
          </p:cNvSpPr>
          <p:nvPr>
            <p:ph type="subTitle" idx="1"/>
          </p:nvPr>
        </p:nvSpPr>
        <p:spPr>
          <a:xfrm>
            <a:off x="1371600" y="4495800"/>
            <a:ext cx="6400800" cy="762000"/>
          </a:xfrm>
        </p:spPr>
        <p:txBody>
          <a:bodyPr>
            <a:normAutofit/>
          </a:bodyPr>
          <a:lstStyle/>
          <a:p>
            <a:r>
              <a:rPr lang="en-US" sz="2800" dirty="0" smtClean="0"/>
              <a:t>Glenda Cox &amp; Henry Trotter</a:t>
            </a:r>
            <a:endParaRPr lang="en-ZA" sz="2800" dirty="0"/>
          </a:p>
        </p:txBody>
      </p:sp>
      <p:sp>
        <p:nvSpPr>
          <p:cNvPr id="4" name="Round Same Side Corner Rectangle 3"/>
          <p:cNvSpPr/>
          <p:nvPr/>
        </p:nvSpPr>
        <p:spPr>
          <a:xfrm rot="16200000">
            <a:off x="4137031" y="1818999"/>
            <a:ext cx="868126" cy="9005135"/>
          </a:xfrm>
          <a:prstGeom prst="round2SameRect">
            <a:avLst>
              <a:gd name="adj1" fmla="val 3122"/>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ln>
                <a:solidFill>
                  <a:schemeClr val="accent2">
                    <a:lumMod val="75000"/>
                  </a:schemeClr>
                </a:solidFill>
              </a:ln>
              <a:solidFill>
                <a:schemeClr val="bg1"/>
              </a:solidFill>
            </a:endParaRPr>
          </a:p>
        </p:txBody>
      </p:sp>
      <p:pic>
        <p:nvPicPr>
          <p:cNvPr id="5" name="Picture 4" descr="transparent_round_logo.g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250" y="5992870"/>
            <a:ext cx="597566" cy="657393"/>
          </a:xfrm>
          <a:prstGeom prst="rect">
            <a:avLst/>
          </a:prstGeom>
        </p:spPr>
      </p:pic>
      <p:pic>
        <p:nvPicPr>
          <p:cNvPr id="6" name="Picture 5" descr="idrc_logo.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266092" y="6148741"/>
            <a:ext cx="1808969" cy="426869"/>
          </a:xfrm>
          <a:prstGeom prst="rect">
            <a:avLst/>
          </a:prstGeom>
        </p:spPr>
      </p:pic>
      <p:pic>
        <p:nvPicPr>
          <p:cNvPr id="7" name="Picture 6" descr="ROER4D_300dpi.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538657" y="6068660"/>
            <a:ext cx="2064874" cy="575378"/>
          </a:xfrm>
          <a:prstGeom prst="rect">
            <a:avLst/>
          </a:prstGeom>
        </p:spPr>
      </p:pic>
      <p:pic>
        <p:nvPicPr>
          <p:cNvPr id="8" name="Picture 7"/>
          <p:cNvPicPr>
            <a:picLocks noChangeAspect="1"/>
          </p:cNvPicPr>
          <p:nvPr/>
        </p:nvPicPr>
        <p:blipFill rotWithShape="1">
          <a:blip r:embed="rId6" cstate="email">
            <a:extLst>
              <a:ext uri="{BEBA8EAE-BF5A-486C-A8C5-ECC9F3942E4B}">
                <a14:imgProps xmlns:a14="http://schemas.microsoft.com/office/drawing/2010/main">
                  <a14:imgLayer r:embed="rId7">
                    <a14:imgEffect>
                      <a14:backgroundRemoval t="12048" b="100000" l="7285" r="94702"/>
                    </a14:imgEffect>
                  </a14:imgLayer>
                </a14:imgProps>
              </a:ext>
              <a:ext uri="{28A0092B-C50C-407E-A947-70E740481C1C}">
                <a14:useLocalDpi xmlns:a14="http://schemas.microsoft.com/office/drawing/2010/main" val="0"/>
              </a:ext>
            </a:extLst>
          </a:blip>
          <a:srcRect/>
          <a:stretch/>
        </p:blipFill>
        <p:spPr>
          <a:xfrm>
            <a:off x="7526216" y="5992869"/>
            <a:ext cx="1117783" cy="667824"/>
          </a:xfrm>
          <a:prstGeom prst="rect">
            <a:avLst/>
          </a:prstGeom>
        </p:spPr>
      </p:pic>
      <p:pic>
        <p:nvPicPr>
          <p:cNvPr id="9" name="Picture 8"/>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6260123" y="5979534"/>
            <a:ext cx="628251" cy="724719"/>
          </a:xfrm>
          <a:prstGeom prst="rect">
            <a:avLst/>
          </a:prstGeom>
        </p:spPr>
      </p:pic>
      <p:pic>
        <p:nvPicPr>
          <p:cNvPr id="12" name="Picture 2"/>
          <p:cNvPicPr>
            <a:picLocks noChangeAspect="1" noChangeArrowheads="1"/>
          </p:cNvPicPr>
          <p:nvPr/>
        </p:nvPicPr>
        <p:blipFill rotWithShape="1">
          <a:blip r:embed="rId9" cstate="email">
            <a:extLst>
              <a:ext uri="{28A0092B-C50C-407E-A947-70E740481C1C}">
                <a14:useLocalDpi xmlns:a14="http://schemas.microsoft.com/office/drawing/2010/main" val="0"/>
              </a:ext>
            </a:extLst>
          </a:blip>
          <a:srcRect/>
          <a:stretch/>
        </p:blipFill>
        <p:spPr bwMode="auto">
          <a:xfrm>
            <a:off x="-20462" y="-1"/>
            <a:ext cx="9158068" cy="2332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65712" y="5335737"/>
            <a:ext cx="1206229" cy="457200"/>
          </a:xfrm>
          <a:prstGeom prst="rect">
            <a:avLst/>
          </a:prstGeom>
        </p:spPr>
      </p:pic>
      <p:sp>
        <p:nvSpPr>
          <p:cNvPr id="10" name="TextBox 9"/>
          <p:cNvSpPr txBox="1"/>
          <p:nvPr/>
        </p:nvSpPr>
        <p:spPr>
          <a:xfrm>
            <a:off x="68526" y="5485160"/>
            <a:ext cx="2522274" cy="292388"/>
          </a:xfrm>
          <a:prstGeom prst="rect">
            <a:avLst/>
          </a:prstGeom>
          <a:noFill/>
        </p:spPr>
        <p:txBody>
          <a:bodyPr wrap="square" rtlCol="0">
            <a:spAutoFit/>
          </a:bodyPr>
          <a:lstStyle/>
          <a:p>
            <a:r>
              <a:rPr lang="en-US" sz="1300" dirty="0" smtClean="0">
                <a:solidFill>
                  <a:srgbClr val="FF0000"/>
                </a:solidFill>
                <a:hlinkClick r:id="rId11"/>
              </a:rPr>
              <a:t>www.slideshare.net/ROER4D</a:t>
            </a:r>
            <a:endParaRPr lang="en-ZA" sz="1300" dirty="0">
              <a:solidFill>
                <a:srgbClr val="FF0000"/>
              </a:solidFill>
            </a:endParaRPr>
          </a:p>
        </p:txBody>
      </p:sp>
    </p:spTree>
    <p:extLst>
      <p:ext uri="{BB962C8B-B14F-4D97-AF65-F5344CB8AC3E}">
        <p14:creationId xmlns:p14="http://schemas.microsoft.com/office/powerpoint/2010/main" val="13778366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5093" t="7538" r="5290" b="7543"/>
          <a:stretch/>
        </p:blipFill>
        <p:spPr>
          <a:xfrm>
            <a:off x="0" y="-26160"/>
            <a:ext cx="9144000" cy="6210317"/>
          </a:xfrm>
          <a:prstGeom prst="rect">
            <a:avLst/>
          </a:prstGeom>
        </p:spPr>
      </p:pic>
    </p:spTree>
    <p:extLst>
      <p:ext uri="{BB962C8B-B14F-4D97-AF65-F5344CB8AC3E}">
        <p14:creationId xmlns:p14="http://schemas.microsoft.com/office/powerpoint/2010/main" val="42087935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056279866"/>
              </p:ext>
            </p:extLst>
          </p:nvPr>
        </p:nvGraphicFramePr>
        <p:xfrm>
          <a:off x="0" y="0"/>
          <a:ext cx="9144000" cy="4978400"/>
        </p:xfrm>
        <a:graphic>
          <a:graphicData uri="http://schemas.openxmlformats.org/drawingml/2006/table">
            <a:tbl>
              <a:tblPr firstRow="1" bandRow="1">
                <a:tableStyleId>{5C22544A-7EE6-4342-B048-85BDC9FD1C3A}</a:tableStyleId>
              </a:tblPr>
              <a:tblGrid>
                <a:gridCol w="2057400"/>
                <a:gridCol w="2362200"/>
                <a:gridCol w="2362200"/>
                <a:gridCol w="2362200"/>
              </a:tblGrid>
              <a:tr h="711200">
                <a:tc>
                  <a:txBody>
                    <a:bodyPr/>
                    <a:lstStyle/>
                    <a:p>
                      <a:pPr algn="l"/>
                      <a:r>
                        <a:rPr lang="en-US" u="sng" dirty="0" smtClean="0"/>
                        <a:t>University Profiles</a:t>
                      </a:r>
                      <a:endParaRPr lang="en-ZA" u="sng" dirty="0"/>
                    </a:p>
                  </a:txBody>
                  <a:tcPr anchor="ctr"/>
                </a:tc>
                <a:tc>
                  <a:txBody>
                    <a:bodyPr/>
                    <a:lstStyle/>
                    <a:p>
                      <a:pPr algn="ctr"/>
                      <a:r>
                        <a:rPr lang="en-US" dirty="0" smtClean="0"/>
                        <a:t>UCT</a:t>
                      </a:r>
                      <a:endParaRPr lang="en-ZA" dirty="0"/>
                    </a:p>
                  </a:txBody>
                  <a:tcPr anchor="ctr"/>
                </a:tc>
                <a:tc>
                  <a:txBody>
                    <a:bodyPr/>
                    <a:lstStyle/>
                    <a:p>
                      <a:pPr algn="ctr"/>
                      <a:r>
                        <a:rPr lang="en-US" dirty="0" smtClean="0"/>
                        <a:t>UFH</a:t>
                      </a:r>
                      <a:endParaRPr lang="en-ZA" dirty="0"/>
                    </a:p>
                  </a:txBody>
                  <a:tcPr anchor="ctr"/>
                </a:tc>
                <a:tc>
                  <a:txBody>
                    <a:bodyPr/>
                    <a:lstStyle/>
                    <a:p>
                      <a:pPr algn="ctr"/>
                      <a:r>
                        <a:rPr lang="en-US" dirty="0" smtClean="0"/>
                        <a:t>UNISA</a:t>
                      </a:r>
                      <a:endParaRPr lang="en-ZA" dirty="0"/>
                    </a:p>
                  </a:txBody>
                  <a:tcPr anchor="ctr"/>
                </a:tc>
              </a:tr>
              <a:tr h="711200">
                <a:tc>
                  <a:txBody>
                    <a:bodyPr/>
                    <a:lstStyle/>
                    <a:p>
                      <a:pPr algn="l"/>
                      <a:r>
                        <a:rPr lang="en-US" dirty="0" smtClean="0"/>
                        <a:t>Student access</a:t>
                      </a:r>
                      <a:endParaRPr lang="en-ZA" dirty="0"/>
                    </a:p>
                  </a:txBody>
                  <a:tcPr anchor="ctr">
                    <a:solidFill>
                      <a:schemeClr val="accent1">
                        <a:lumMod val="20000"/>
                        <a:lumOff val="80000"/>
                      </a:schemeClr>
                    </a:solidFill>
                  </a:tcPr>
                </a:tc>
                <a:tc>
                  <a:txBody>
                    <a:bodyPr/>
                    <a:lstStyle/>
                    <a:p>
                      <a:pPr algn="ctr"/>
                      <a:r>
                        <a:rPr lang="en-ZA" dirty="0" smtClean="0"/>
                        <a:t>Residential</a:t>
                      </a:r>
                      <a:endParaRPr lang="en-ZA" dirty="0"/>
                    </a:p>
                  </a:txBody>
                  <a:tcPr anchor="ctr">
                    <a:solidFill>
                      <a:schemeClr val="accent1">
                        <a:lumMod val="20000"/>
                        <a:lumOff val="80000"/>
                      </a:schemeClr>
                    </a:solidFill>
                  </a:tcPr>
                </a:tc>
                <a:tc>
                  <a:txBody>
                    <a:bodyPr/>
                    <a:lstStyle/>
                    <a:p>
                      <a:pPr algn="ctr"/>
                      <a:r>
                        <a:rPr lang="en-ZA" dirty="0" smtClean="0"/>
                        <a:t>Residential</a:t>
                      </a:r>
                      <a:endParaRPr lang="en-ZA" dirty="0"/>
                    </a:p>
                  </a:txBody>
                  <a:tcPr anchor="ctr">
                    <a:solidFill>
                      <a:schemeClr val="accent1">
                        <a:lumMod val="20000"/>
                        <a:lumOff val="80000"/>
                      </a:schemeClr>
                    </a:solidFill>
                  </a:tcPr>
                </a:tc>
                <a:tc>
                  <a:txBody>
                    <a:bodyPr/>
                    <a:lstStyle/>
                    <a:p>
                      <a:pPr algn="ctr"/>
                      <a:r>
                        <a:rPr lang="en-ZA" dirty="0" smtClean="0"/>
                        <a:t>Distance</a:t>
                      </a:r>
                      <a:endParaRPr lang="en-ZA" dirty="0"/>
                    </a:p>
                  </a:txBody>
                  <a:tcPr anchor="ctr">
                    <a:solidFill>
                      <a:schemeClr val="accent1">
                        <a:lumMod val="20000"/>
                        <a:lumOff val="80000"/>
                      </a:schemeClr>
                    </a:solidFill>
                  </a:tcPr>
                </a:tc>
              </a:tr>
              <a:tr h="711200">
                <a:tc>
                  <a:txBody>
                    <a:bodyPr/>
                    <a:lstStyle/>
                    <a:p>
                      <a:pPr algn="l"/>
                      <a:r>
                        <a:rPr lang="en-US" dirty="0" smtClean="0"/>
                        <a:t>Student numbers</a:t>
                      </a:r>
                      <a:endParaRPr lang="en-ZA" dirty="0"/>
                    </a:p>
                  </a:txBody>
                  <a:tcPr anchor="ctr">
                    <a:solidFill>
                      <a:schemeClr val="tx2">
                        <a:lumMod val="20000"/>
                        <a:lumOff val="80000"/>
                      </a:schemeClr>
                    </a:solidFill>
                  </a:tcPr>
                </a:tc>
                <a:tc>
                  <a:txBody>
                    <a:bodyPr/>
                    <a:lstStyle/>
                    <a:p>
                      <a:pPr algn="ctr"/>
                      <a:r>
                        <a:rPr lang="en-ZA" dirty="0" smtClean="0"/>
                        <a:t>26 000</a:t>
                      </a:r>
                      <a:endParaRPr lang="en-ZA" dirty="0"/>
                    </a:p>
                  </a:txBody>
                  <a:tcPr anchor="ctr">
                    <a:solidFill>
                      <a:schemeClr val="tx2">
                        <a:lumMod val="20000"/>
                        <a:lumOff val="80000"/>
                      </a:schemeClr>
                    </a:solidFill>
                  </a:tcPr>
                </a:tc>
                <a:tc>
                  <a:txBody>
                    <a:bodyPr/>
                    <a:lstStyle/>
                    <a:p>
                      <a:pPr algn="ctr"/>
                      <a:r>
                        <a:rPr lang="en-ZA" dirty="0" smtClean="0"/>
                        <a:t>11 000 </a:t>
                      </a:r>
                      <a:endParaRPr lang="en-ZA" dirty="0"/>
                    </a:p>
                  </a:txBody>
                  <a:tcPr anchor="ctr">
                    <a:solidFill>
                      <a:schemeClr val="tx2">
                        <a:lumMod val="20000"/>
                        <a:lumOff val="80000"/>
                      </a:schemeClr>
                    </a:solidFill>
                  </a:tcPr>
                </a:tc>
                <a:tc>
                  <a:txBody>
                    <a:bodyPr/>
                    <a:lstStyle/>
                    <a:p>
                      <a:pPr algn="ctr"/>
                      <a:r>
                        <a:rPr lang="en-ZA" dirty="0" smtClean="0"/>
                        <a:t>400 000+</a:t>
                      </a:r>
                      <a:endParaRPr lang="en-ZA" dirty="0"/>
                    </a:p>
                  </a:txBody>
                  <a:tcPr anchor="ctr">
                    <a:solidFill>
                      <a:schemeClr val="tx2">
                        <a:lumMod val="20000"/>
                        <a:lumOff val="80000"/>
                      </a:schemeClr>
                    </a:solidFill>
                  </a:tcPr>
                </a:tc>
              </a:tr>
              <a:tr h="711200">
                <a:tc>
                  <a:txBody>
                    <a:bodyPr/>
                    <a:lstStyle/>
                    <a:p>
                      <a:pPr algn="l"/>
                      <a:r>
                        <a:rPr lang="en-US" dirty="0" smtClean="0"/>
                        <a:t>Location</a:t>
                      </a:r>
                      <a:endParaRPr lang="en-ZA" dirty="0"/>
                    </a:p>
                  </a:txBody>
                  <a:tcPr anchor="ctr">
                    <a:solidFill>
                      <a:schemeClr val="accent1">
                        <a:lumMod val="20000"/>
                        <a:lumOff val="80000"/>
                      </a:schemeClr>
                    </a:solidFill>
                  </a:tcPr>
                </a:tc>
                <a:tc>
                  <a:txBody>
                    <a:bodyPr/>
                    <a:lstStyle/>
                    <a:p>
                      <a:pPr algn="ctr"/>
                      <a:r>
                        <a:rPr lang="en-ZA" dirty="0" smtClean="0"/>
                        <a:t>Urban</a:t>
                      </a:r>
                      <a:endParaRPr lang="en-ZA" dirty="0"/>
                    </a:p>
                  </a:txBody>
                  <a:tcPr anchor="ctr">
                    <a:solidFill>
                      <a:schemeClr val="accent1">
                        <a:lumMod val="20000"/>
                        <a:lumOff val="80000"/>
                      </a:schemeClr>
                    </a:solidFill>
                  </a:tcPr>
                </a:tc>
                <a:tc>
                  <a:txBody>
                    <a:bodyPr/>
                    <a:lstStyle/>
                    <a:p>
                      <a:pPr algn="ctr"/>
                      <a:r>
                        <a:rPr lang="en-ZA" dirty="0" smtClean="0"/>
                        <a:t>Rural</a:t>
                      </a:r>
                      <a:endParaRPr lang="en-ZA" dirty="0"/>
                    </a:p>
                  </a:txBody>
                  <a:tcPr anchor="ctr">
                    <a:solidFill>
                      <a:schemeClr val="accent1">
                        <a:lumMod val="20000"/>
                        <a:lumOff val="80000"/>
                      </a:schemeClr>
                    </a:solidFill>
                  </a:tcPr>
                </a:tc>
                <a:tc>
                  <a:txBody>
                    <a:bodyPr/>
                    <a:lstStyle/>
                    <a:p>
                      <a:pPr algn="ctr"/>
                      <a:r>
                        <a:rPr lang="en-ZA" dirty="0" smtClean="0"/>
                        <a:t>Dispersed</a:t>
                      </a:r>
                      <a:endParaRPr lang="en-ZA" dirty="0"/>
                    </a:p>
                  </a:txBody>
                  <a:tcPr anchor="ctr">
                    <a:solidFill>
                      <a:schemeClr val="accent1">
                        <a:lumMod val="20000"/>
                        <a:lumOff val="80000"/>
                      </a:schemeClr>
                    </a:solidFill>
                  </a:tcPr>
                </a:tc>
              </a:tr>
              <a:tr h="711200">
                <a:tc>
                  <a:txBody>
                    <a:bodyPr/>
                    <a:lstStyle/>
                    <a:p>
                      <a:pPr algn="l"/>
                      <a:r>
                        <a:rPr lang="en-US" dirty="0" smtClean="0"/>
                        <a:t>Approach</a:t>
                      </a:r>
                      <a:endParaRPr lang="en-ZA" dirty="0"/>
                    </a:p>
                  </a:txBody>
                  <a:tcPr anchor="ctr">
                    <a:solidFill>
                      <a:schemeClr val="tx2">
                        <a:lumMod val="20000"/>
                        <a:lumOff val="80000"/>
                      </a:schemeClr>
                    </a:solidFill>
                  </a:tcPr>
                </a:tc>
                <a:tc>
                  <a:txBody>
                    <a:bodyPr/>
                    <a:lstStyle/>
                    <a:p>
                      <a:pPr algn="ctr"/>
                      <a:r>
                        <a:rPr lang="en-ZA" dirty="0" smtClean="0"/>
                        <a:t>Traditional</a:t>
                      </a:r>
                      <a:endParaRPr lang="en-ZA" dirty="0"/>
                    </a:p>
                  </a:txBody>
                  <a:tcPr anchor="ctr">
                    <a:solidFill>
                      <a:schemeClr val="tx2">
                        <a:lumMod val="20000"/>
                        <a:lumOff val="80000"/>
                      </a:schemeClr>
                    </a:solidFill>
                  </a:tcPr>
                </a:tc>
                <a:tc>
                  <a:txBody>
                    <a:bodyPr/>
                    <a:lstStyle/>
                    <a:p>
                      <a:pPr algn="ctr"/>
                      <a:r>
                        <a:rPr lang="en-ZA" dirty="0" smtClean="0"/>
                        <a:t>Traditional</a:t>
                      </a:r>
                      <a:endParaRPr lang="en-ZA" dirty="0"/>
                    </a:p>
                  </a:txBody>
                  <a:tcPr anchor="ctr">
                    <a:solidFill>
                      <a:schemeClr val="tx2">
                        <a:lumMod val="20000"/>
                        <a:lumOff val="80000"/>
                      </a:schemeClr>
                    </a:solidFill>
                  </a:tcPr>
                </a:tc>
                <a:tc>
                  <a:txBody>
                    <a:bodyPr/>
                    <a:lstStyle/>
                    <a:p>
                      <a:pPr algn="ctr"/>
                      <a:r>
                        <a:rPr lang="en-ZA" dirty="0" smtClean="0"/>
                        <a:t>Comprehensive</a:t>
                      </a:r>
                      <a:endParaRPr lang="en-ZA" dirty="0"/>
                    </a:p>
                  </a:txBody>
                  <a:tcPr anchor="ctr">
                    <a:solidFill>
                      <a:schemeClr val="tx2">
                        <a:lumMod val="20000"/>
                        <a:lumOff val="80000"/>
                      </a:schemeClr>
                    </a:solidFill>
                  </a:tcPr>
                </a:tc>
              </a:tr>
              <a:tr h="711200">
                <a:tc>
                  <a:txBody>
                    <a:bodyPr/>
                    <a:lstStyle/>
                    <a:p>
                      <a:pPr algn="l"/>
                      <a:r>
                        <a:rPr lang="en-US" dirty="0" smtClean="0"/>
                        <a:t>Institutional culture</a:t>
                      </a:r>
                      <a:endParaRPr lang="en-ZA" dirty="0"/>
                    </a:p>
                  </a:txBody>
                  <a:tcPr anchor="ctr">
                    <a:solidFill>
                      <a:schemeClr val="accent1">
                        <a:lumMod val="20000"/>
                        <a:lumOff val="80000"/>
                      </a:schemeClr>
                    </a:solidFill>
                  </a:tcPr>
                </a:tc>
                <a:tc>
                  <a:txBody>
                    <a:bodyPr/>
                    <a:lstStyle/>
                    <a:p>
                      <a:pPr algn="ctr"/>
                      <a:r>
                        <a:rPr lang="en-ZA" dirty="0" smtClean="0"/>
                        <a:t>Collegial</a:t>
                      </a:r>
                      <a:endParaRPr lang="en-ZA" dirty="0"/>
                    </a:p>
                  </a:txBody>
                  <a:tcPr anchor="ctr">
                    <a:solidFill>
                      <a:schemeClr val="accent1">
                        <a:lumMod val="20000"/>
                        <a:lumOff val="80000"/>
                      </a:schemeClr>
                    </a:solidFill>
                  </a:tcPr>
                </a:tc>
                <a:tc>
                  <a:txBody>
                    <a:bodyPr/>
                    <a:lstStyle/>
                    <a:p>
                      <a:pPr algn="ctr"/>
                      <a:r>
                        <a:rPr lang="en-ZA" dirty="0" smtClean="0"/>
                        <a:t>Bureaucratic</a:t>
                      </a:r>
                      <a:endParaRPr lang="en-ZA" dirty="0"/>
                    </a:p>
                  </a:txBody>
                  <a:tcPr anchor="ctr">
                    <a:solidFill>
                      <a:schemeClr val="accent1">
                        <a:lumMod val="20000"/>
                        <a:lumOff val="80000"/>
                      </a:schemeClr>
                    </a:solidFill>
                  </a:tcPr>
                </a:tc>
                <a:tc>
                  <a:txBody>
                    <a:bodyPr/>
                    <a:lstStyle/>
                    <a:p>
                      <a:pPr algn="ctr"/>
                      <a:r>
                        <a:rPr lang="en-ZA" dirty="0" smtClean="0"/>
                        <a:t>Managerial</a:t>
                      </a:r>
                      <a:endParaRPr lang="en-ZA" dirty="0"/>
                    </a:p>
                  </a:txBody>
                  <a:tcPr anchor="ctr">
                    <a:solidFill>
                      <a:schemeClr val="accent1">
                        <a:lumMod val="20000"/>
                        <a:lumOff val="80000"/>
                      </a:schemeClr>
                    </a:solidFill>
                  </a:tcPr>
                </a:tc>
              </a:tr>
              <a:tr h="711200">
                <a:tc>
                  <a:txBody>
                    <a:bodyPr/>
                    <a:lstStyle/>
                    <a:p>
                      <a:pPr algn="l"/>
                      <a:r>
                        <a:rPr lang="en-US" dirty="0" smtClean="0"/>
                        <a:t>Copyright owner</a:t>
                      </a:r>
                      <a:r>
                        <a:rPr lang="en-US" baseline="0" dirty="0" smtClean="0"/>
                        <a:t> of teaching materials</a:t>
                      </a:r>
                      <a:endParaRPr lang="en-ZA" dirty="0"/>
                    </a:p>
                  </a:txBody>
                  <a:tcPr anchor="ctr">
                    <a:solidFill>
                      <a:schemeClr val="accent1">
                        <a:lumMod val="40000"/>
                        <a:lumOff val="60000"/>
                      </a:schemeClr>
                    </a:solidFill>
                  </a:tcPr>
                </a:tc>
                <a:tc>
                  <a:txBody>
                    <a:bodyPr/>
                    <a:lstStyle/>
                    <a:p>
                      <a:pPr algn="ctr"/>
                      <a:r>
                        <a:rPr lang="en-US" dirty="0" smtClean="0"/>
                        <a:t>Lecturers</a:t>
                      </a:r>
                      <a:endParaRPr lang="en-ZA" dirty="0"/>
                    </a:p>
                  </a:txBody>
                  <a:tcPr anchor="ctr">
                    <a:solidFill>
                      <a:schemeClr val="accent1">
                        <a:lumMod val="40000"/>
                        <a:lumOff val="60000"/>
                      </a:schemeClr>
                    </a:solidFill>
                  </a:tcPr>
                </a:tc>
                <a:tc>
                  <a:txBody>
                    <a:bodyPr/>
                    <a:lstStyle/>
                    <a:p>
                      <a:pPr algn="ctr"/>
                      <a:r>
                        <a:rPr lang="en-US" dirty="0" smtClean="0"/>
                        <a:t>Institution</a:t>
                      </a:r>
                      <a:endParaRPr lang="en-ZA" dirty="0"/>
                    </a:p>
                  </a:txBody>
                  <a:tcPr anchor="ctr">
                    <a:solidFill>
                      <a:schemeClr val="accent1">
                        <a:lumMod val="40000"/>
                        <a:lumOff val="60000"/>
                      </a:schemeClr>
                    </a:solidFill>
                  </a:tcPr>
                </a:tc>
                <a:tc>
                  <a:txBody>
                    <a:bodyPr/>
                    <a:lstStyle/>
                    <a:p>
                      <a:pPr algn="ctr"/>
                      <a:r>
                        <a:rPr lang="en-US" dirty="0" smtClean="0"/>
                        <a:t>Institution</a:t>
                      </a:r>
                      <a:endParaRPr lang="en-ZA" dirty="0"/>
                    </a:p>
                  </a:txBody>
                  <a:tcPr anchor="ctr">
                    <a:solidFill>
                      <a:schemeClr val="accent1">
                        <a:lumMod val="40000"/>
                        <a:lumOff val="60000"/>
                      </a:schemeClr>
                    </a:solidFill>
                  </a:tcPr>
                </a:tc>
              </a:tr>
            </a:tbl>
          </a:graphicData>
        </a:graphic>
      </p:graphicFrame>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5065499"/>
            <a:ext cx="1657676"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8693" y="5831457"/>
            <a:ext cx="2103120" cy="529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5373999"/>
            <a:ext cx="1920875"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8436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5104" y="122830"/>
            <a:ext cx="8882419" cy="523220"/>
          </a:xfrm>
          <a:prstGeom prst="rect">
            <a:avLst/>
          </a:prstGeom>
          <a:solidFill>
            <a:schemeClr val="bg1">
              <a:lumMod val="95000"/>
            </a:schemeClr>
          </a:solidFill>
        </p:spPr>
        <p:txBody>
          <a:bodyPr wrap="square" rtlCol="0">
            <a:spAutoFit/>
          </a:bodyPr>
          <a:lstStyle/>
          <a:p>
            <a:r>
              <a:rPr lang="en-US" sz="2800" dirty="0" smtClean="0">
                <a:solidFill>
                  <a:schemeClr val="accent3">
                    <a:lumMod val="50000"/>
                  </a:schemeClr>
                </a:solidFill>
              </a:rPr>
              <a:t>Interviews (N=18)</a:t>
            </a:r>
            <a:endParaRPr lang="en-US" sz="2800" dirty="0">
              <a:solidFill>
                <a:schemeClr val="accent3">
                  <a:lumMod val="50000"/>
                </a:schemeClr>
              </a:solidFill>
            </a:endParaRPr>
          </a:p>
        </p:txBody>
      </p:sp>
      <p:sp>
        <p:nvSpPr>
          <p:cNvPr id="3" name="Content Placeholder 2"/>
          <p:cNvSpPr txBox="1">
            <a:spLocks/>
          </p:cNvSpPr>
          <p:nvPr/>
        </p:nvSpPr>
        <p:spPr>
          <a:xfrm>
            <a:off x="422031" y="1600201"/>
            <a:ext cx="7596554"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dirty="0" smtClean="0">
                <a:solidFill>
                  <a:schemeClr val="tx1">
                    <a:lumMod val="75000"/>
                    <a:lumOff val="25000"/>
                  </a:schemeClr>
                </a:solidFill>
              </a:rPr>
              <a:t>Introduction to OER and Creative commons workshops</a:t>
            </a:r>
          </a:p>
          <a:p>
            <a:pPr marL="457200" indent="-457200" algn="l">
              <a:buFont typeface="Arial" panose="020B0604020202020204" pitchFamily="34" charset="0"/>
              <a:buChar char="•"/>
            </a:pPr>
            <a:r>
              <a:rPr lang="en-US" dirty="0" smtClean="0">
                <a:solidFill>
                  <a:schemeClr val="tx1">
                    <a:lumMod val="75000"/>
                    <a:lumOff val="25000"/>
                  </a:schemeClr>
                </a:solidFill>
              </a:rPr>
              <a:t>6 interviewees per university</a:t>
            </a:r>
            <a:endParaRPr lang="en-ZA" dirty="0" smtClean="0">
              <a:solidFill>
                <a:schemeClr val="tx1">
                  <a:lumMod val="75000"/>
                  <a:lumOff val="25000"/>
                </a:schemeClr>
              </a:solidFill>
            </a:endParaRPr>
          </a:p>
          <a:p>
            <a:pPr marL="457200" indent="-457200" algn="l">
              <a:buFont typeface="Arial" panose="020B0604020202020204" pitchFamily="34" charset="0"/>
              <a:buChar char="•"/>
            </a:pPr>
            <a:r>
              <a:rPr lang="en-ZA" dirty="0" smtClean="0">
                <a:solidFill>
                  <a:schemeClr val="tx1">
                    <a:lumMod val="75000"/>
                    <a:lumOff val="25000"/>
                  </a:schemeClr>
                </a:solidFill>
              </a:rPr>
              <a:t>Structured, </a:t>
            </a:r>
            <a:r>
              <a:rPr lang="en-US" dirty="0" smtClean="0">
                <a:solidFill>
                  <a:schemeClr val="tx1">
                    <a:lumMod val="75000"/>
                    <a:lumOff val="25000"/>
                  </a:schemeClr>
                </a:solidFill>
              </a:rPr>
              <a:t>One-on-one</a:t>
            </a:r>
            <a:endParaRPr lang="en-ZA" dirty="0" smtClean="0">
              <a:solidFill>
                <a:schemeClr val="tx1">
                  <a:lumMod val="75000"/>
                  <a:lumOff val="25000"/>
                </a:schemeClr>
              </a:solidFill>
            </a:endParaRPr>
          </a:p>
          <a:p>
            <a:pPr marL="457200" indent="-457200" algn="l">
              <a:buFont typeface="Arial" panose="020B0604020202020204" pitchFamily="34" charset="0"/>
              <a:buChar char="•"/>
            </a:pPr>
            <a:r>
              <a:rPr lang="en-ZA" dirty="0" smtClean="0">
                <a:solidFill>
                  <a:schemeClr val="tx1">
                    <a:lumMod val="75000"/>
                    <a:lumOff val="25000"/>
                  </a:schemeClr>
                </a:solidFill>
              </a:rPr>
              <a:t>30 minutes–1 hour interviews</a:t>
            </a:r>
          </a:p>
          <a:p>
            <a:pPr marL="457200" indent="-457200" algn="l">
              <a:buFont typeface="Arial" panose="020B0604020202020204" pitchFamily="34" charset="0"/>
              <a:buChar char="•"/>
            </a:pPr>
            <a:r>
              <a:rPr lang="en-ZA" dirty="0" smtClean="0">
                <a:solidFill>
                  <a:schemeClr val="tx1">
                    <a:lumMod val="75000"/>
                    <a:lumOff val="25000"/>
                  </a:schemeClr>
                </a:solidFill>
              </a:rPr>
              <a:t>50-56 questions</a:t>
            </a:r>
          </a:p>
          <a:p>
            <a:pPr marL="457200" indent="-457200" algn="l">
              <a:buFont typeface="Arial" panose="020B0604020202020204" pitchFamily="34" charset="0"/>
              <a:buChar char="•"/>
            </a:pPr>
            <a:r>
              <a:rPr lang="en-US" dirty="0" smtClean="0">
                <a:solidFill>
                  <a:schemeClr val="tx1">
                    <a:lumMod val="75000"/>
                    <a:lumOff val="25000"/>
                  </a:schemeClr>
                </a:solidFill>
              </a:rPr>
              <a:t>Covering multiple elements of teaching and OER activity</a:t>
            </a:r>
            <a:endParaRPr lang="en-ZA" dirty="0">
              <a:solidFill>
                <a:schemeClr val="tx1">
                  <a:lumMod val="75000"/>
                  <a:lumOff val="25000"/>
                </a:schemeClr>
              </a:solidFill>
            </a:endParaRPr>
          </a:p>
        </p:txBody>
      </p:sp>
    </p:spTree>
    <p:extLst>
      <p:ext uri="{BB962C8B-B14F-4D97-AF65-F5344CB8AC3E}">
        <p14:creationId xmlns:p14="http://schemas.microsoft.com/office/powerpoint/2010/main" val="2363297013"/>
      </p:ext>
    </p:extLst>
  </p:cSld>
  <p:clrMapOvr>
    <a:masterClrMapping/>
  </p:clrMapOvr>
  <mc:AlternateContent xmlns:mc="http://schemas.openxmlformats.org/markup-compatibility/2006" xmlns:p14="http://schemas.microsoft.com/office/powerpoint/2010/main">
    <mc:Choice Requires="p14">
      <p:transition spd="slow" p14:dur="2000" advTm="68774"/>
    </mc:Choice>
    <mc:Fallback xmlns="">
      <p:transition spd="slow" advTm="68774"/>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Findings-Interviewees</a:t>
            </a:r>
            <a:endParaRPr lang="en-Z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19794157"/>
              </p:ext>
            </p:extLst>
          </p:nvPr>
        </p:nvGraphicFramePr>
        <p:xfrm>
          <a:off x="457200" y="1600200"/>
          <a:ext cx="8229600" cy="4038600"/>
        </p:xfrm>
        <a:graphic>
          <a:graphicData uri="http://schemas.openxmlformats.org/drawingml/2006/table">
            <a:tbl>
              <a:tblPr firstRow="1" bandRow="1">
                <a:tableStyleId>{5C22544A-7EE6-4342-B048-85BDC9FD1C3A}</a:tableStyleId>
              </a:tblPr>
              <a:tblGrid>
                <a:gridCol w="2743200"/>
                <a:gridCol w="2743200"/>
                <a:gridCol w="2743200"/>
              </a:tblGrid>
              <a:tr h="1346200">
                <a:tc>
                  <a:txBody>
                    <a:bodyPr/>
                    <a:lstStyle/>
                    <a:p>
                      <a:endParaRPr lang="en-ZA" dirty="0"/>
                    </a:p>
                  </a:txBody>
                  <a:tcPr/>
                </a:tc>
                <a:tc>
                  <a:txBody>
                    <a:bodyPr/>
                    <a:lstStyle/>
                    <a:p>
                      <a:r>
                        <a:rPr lang="en-US" dirty="0" smtClean="0"/>
                        <a:t>Contribution</a:t>
                      </a:r>
                      <a:endParaRPr lang="en-ZA" dirty="0"/>
                    </a:p>
                  </a:txBody>
                  <a:tcPr/>
                </a:tc>
                <a:tc>
                  <a:txBody>
                    <a:bodyPr/>
                    <a:lstStyle/>
                    <a:p>
                      <a:r>
                        <a:rPr lang="en-US" dirty="0" smtClean="0"/>
                        <a:t>Non-contribution</a:t>
                      </a:r>
                      <a:endParaRPr lang="en-ZA" dirty="0"/>
                    </a:p>
                  </a:txBody>
                  <a:tcPr/>
                </a:tc>
              </a:tr>
              <a:tr h="1346200">
                <a:tc>
                  <a:txBody>
                    <a:bodyPr/>
                    <a:lstStyle/>
                    <a:p>
                      <a:r>
                        <a:rPr lang="en-US" dirty="0" smtClean="0"/>
                        <a:t>Use </a:t>
                      </a:r>
                      <a:endParaRPr lang="en-ZA" dirty="0"/>
                    </a:p>
                  </a:txBody>
                  <a:tcPr/>
                </a:tc>
                <a:tc>
                  <a:txBody>
                    <a:bodyPr/>
                    <a:lstStyle/>
                    <a:p>
                      <a:r>
                        <a:rPr lang="en-US" dirty="0" smtClean="0"/>
                        <a:t>Contribution and use</a:t>
                      </a:r>
                    </a:p>
                    <a:p>
                      <a:endParaRPr lang="en-US" dirty="0" smtClean="0"/>
                    </a:p>
                    <a:p>
                      <a:r>
                        <a:rPr lang="en-US" dirty="0" smtClean="0"/>
                        <a:t>           2</a:t>
                      </a:r>
                      <a:endParaRPr lang="en-ZA" dirty="0"/>
                    </a:p>
                  </a:txBody>
                  <a:tcPr/>
                </a:tc>
                <a:tc>
                  <a:txBody>
                    <a:bodyPr/>
                    <a:lstStyle/>
                    <a:p>
                      <a:r>
                        <a:rPr lang="en-US" dirty="0" smtClean="0"/>
                        <a:t>Non-contribution and use</a:t>
                      </a:r>
                    </a:p>
                    <a:p>
                      <a:endParaRPr lang="en-US" dirty="0" smtClean="0"/>
                    </a:p>
                    <a:p>
                      <a:r>
                        <a:rPr lang="en-US" dirty="0" smtClean="0"/>
                        <a:t>                  9</a:t>
                      </a:r>
                      <a:endParaRPr lang="en-ZA" dirty="0"/>
                    </a:p>
                  </a:txBody>
                  <a:tcPr/>
                </a:tc>
              </a:tr>
              <a:tr h="1346200">
                <a:tc>
                  <a:txBody>
                    <a:bodyPr/>
                    <a:lstStyle/>
                    <a:p>
                      <a:r>
                        <a:rPr lang="en-US" dirty="0" smtClean="0"/>
                        <a:t>Non-use</a:t>
                      </a:r>
                      <a:endParaRPr lang="en-ZA" dirty="0"/>
                    </a:p>
                  </a:txBody>
                  <a:tcPr/>
                </a:tc>
                <a:tc>
                  <a:txBody>
                    <a:bodyPr/>
                    <a:lstStyle/>
                    <a:p>
                      <a:r>
                        <a:rPr lang="en-US" dirty="0" smtClean="0"/>
                        <a:t>Contribution and non-use</a:t>
                      </a:r>
                    </a:p>
                    <a:p>
                      <a:endParaRPr lang="en-US" dirty="0" smtClean="0"/>
                    </a:p>
                    <a:p>
                      <a:r>
                        <a:rPr lang="en-US" baseline="0" dirty="0" smtClean="0"/>
                        <a:t>          0</a:t>
                      </a:r>
                      <a:endParaRPr lang="en-ZA" dirty="0"/>
                    </a:p>
                  </a:txBody>
                  <a:tcPr/>
                </a:tc>
                <a:tc>
                  <a:txBody>
                    <a:bodyPr/>
                    <a:lstStyle/>
                    <a:p>
                      <a:r>
                        <a:rPr lang="en-US" dirty="0" smtClean="0"/>
                        <a:t>Non-contribution and non-use</a:t>
                      </a:r>
                    </a:p>
                    <a:p>
                      <a:r>
                        <a:rPr lang="en-US" dirty="0" smtClean="0"/>
                        <a:t>                  7</a:t>
                      </a:r>
                      <a:endParaRPr lang="en-ZA" dirty="0"/>
                    </a:p>
                  </a:txBody>
                  <a:tcPr/>
                </a:tc>
              </a:tr>
            </a:tbl>
          </a:graphicData>
        </a:graphic>
      </p:graphicFrame>
      <p:sp>
        <p:nvSpPr>
          <p:cNvPr id="5" name="Oval 4"/>
          <p:cNvSpPr/>
          <p:nvPr/>
        </p:nvSpPr>
        <p:spPr>
          <a:xfrm>
            <a:off x="3505200" y="3352800"/>
            <a:ext cx="8382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8734017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609628582"/>
              </p:ext>
            </p:extLst>
          </p:nvPr>
        </p:nvGraphicFramePr>
        <p:xfrm>
          <a:off x="533400" y="893928"/>
          <a:ext cx="8610600" cy="59640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25104" y="122830"/>
            <a:ext cx="8882419" cy="523220"/>
          </a:xfrm>
          <a:prstGeom prst="rect">
            <a:avLst/>
          </a:prstGeom>
          <a:solidFill>
            <a:schemeClr val="bg1">
              <a:lumMod val="95000"/>
            </a:schemeClr>
          </a:solidFill>
        </p:spPr>
        <p:txBody>
          <a:bodyPr wrap="square" rtlCol="0">
            <a:spAutoFit/>
          </a:bodyPr>
          <a:lstStyle/>
          <a:p>
            <a:r>
              <a:rPr lang="en-US" sz="2800" dirty="0" smtClean="0">
                <a:solidFill>
                  <a:schemeClr val="accent3">
                    <a:lumMod val="50000"/>
                  </a:schemeClr>
                </a:solidFill>
              </a:rPr>
              <a:t>The OER Adoption Pyramid</a:t>
            </a:r>
            <a:endParaRPr lang="en-US" sz="2800" dirty="0">
              <a:solidFill>
                <a:schemeClr val="accent3">
                  <a:lumMod val="50000"/>
                </a:schemeClr>
              </a:solidFill>
            </a:endParaRPr>
          </a:p>
        </p:txBody>
      </p:sp>
      <p:sp>
        <p:nvSpPr>
          <p:cNvPr id="2" name="Up-Down Arrow 1"/>
          <p:cNvSpPr/>
          <p:nvPr/>
        </p:nvSpPr>
        <p:spPr>
          <a:xfrm>
            <a:off x="0" y="914399"/>
            <a:ext cx="762000" cy="5909481"/>
          </a:xfrm>
          <a:prstGeom prst="upDownArrow">
            <a:avLst>
              <a:gd name="adj1" fmla="val 46418"/>
              <a:gd name="adj2" fmla="val 67910"/>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TextBox 2"/>
          <p:cNvSpPr txBox="1"/>
          <p:nvPr/>
        </p:nvSpPr>
        <p:spPr>
          <a:xfrm rot="16200000">
            <a:off x="-739774" y="5081687"/>
            <a:ext cx="2241550" cy="307777"/>
          </a:xfrm>
          <a:prstGeom prst="rect">
            <a:avLst/>
          </a:prstGeom>
          <a:noFill/>
        </p:spPr>
        <p:txBody>
          <a:bodyPr wrap="square" rtlCol="0">
            <a:spAutoFit/>
          </a:bodyPr>
          <a:lstStyle/>
          <a:p>
            <a:r>
              <a:rPr lang="en-US" sz="1400" dirty="0" smtClean="0">
                <a:solidFill>
                  <a:schemeClr val="bg1">
                    <a:lumMod val="50000"/>
                  </a:schemeClr>
                </a:solidFill>
              </a:rPr>
              <a:t>EXTERNALLY DETERMINED</a:t>
            </a:r>
            <a:endParaRPr lang="en-ZA" sz="1400" dirty="0">
              <a:solidFill>
                <a:schemeClr val="bg1">
                  <a:lumMod val="50000"/>
                </a:schemeClr>
              </a:solidFill>
            </a:endParaRPr>
          </a:p>
        </p:txBody>
      </p:sp>
      <p:sp>
        <p:nvSpPr>
          <p:cNvPr id="8" name="TextBox 7"/>
          <p:cNvSpPr txBox="1"/>
          <p:nvPr/>
        </p:nvSpPr>
        <p:spPr>
          <a:xfrm rot="16200000">
            <a:off x="-701676" y="2224187"/>
            <a:ext cx="2165351" cy="307777"/>
          </a:xfrm>
          <a:prstGeom prst="rect">
            <a:avLst/>
          </a:prstGeom>
          <a:noFill/>
        </p:spPr>
        <p:txBody>
          <a:bodyPr wrap="square" rtlCol="0">
            <a:spAutoFit/>
          </a:bodyPr>
          <a:lstStyle/>
          <a:p>
            <a:r>
              <a:rPr lang="en-US" sz="1400" dirty="0" smtClean="0">
                <a:solidFill>
                  <a:schemeClr val="bg1">
                    <a:lumMod val="50000"/>
                  </a:schemeClr>
                </a:solidFill>
              </a:rPr>
              <a:t>INTERNALLY DETERMINED</a:t>
            </a:r>
            <a:endParaRPr lang="en-ZA" sz="1400" dirty="0">
              <a:solidFill>
                <a:schemeClr val="bg1">
                  <a:lumMod val="50000"/>
                </a:schemeClr>
              </a:solidFill>
            </a:endParaRPr>
          </a:p>
        </p:txBody>
      </p:sp>
      <p:graphicFrame>
        <p:nvGraphicFramePr>
          <p:cNvPr id="19" name="Diagram 18"/>
          <p:cNvGraphicFramePr/>
          <p:nvPr>
            <p:extLst>
              <p:ext uri="{D42A27DB-BD31-4B8C-83A1-F6EECF244321}">
                <p14:modId xmlns:p14="http://schemas.microsoft.com/office/powerpoint/2010/main" val="3939407049"/>
              </p:ext>
            </p:extLst>
          </p:nvPr>
        </p:nvGraphicFramePr>
        <p:xfrm>
          <a:off x="3429000" y="646050"/>
          <a:ext cx="2828925" cy="184467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0" name="TextBox 19"/>
          <p:cNvSpPr txBox="1"/>
          <p:nvPr/>
        </p:nvSpPr>
        <p:spPr>
          <a:xfrm>
            <a:off x="1142999" y="1701421"/>
            <a:ext cx="1828801" cy="738664"/>
          </a:xfrm>
          <a:prstGeom prst="rect">
            <a:avLst/>
          </a:prstGeom>
          <a:noFill/>
        </p:spPr>
        <p:txBody>
          <a:bodyPr wrap="square" rtlCol="0">
            <a:spAutoFit/>
          </a:bodyPr>
          <a:lstStyle/>
          <a:p>
            <a:r>
              <a:rPr lang="en-US" sz="1400" dirty="0" smtClean="0"/>
              <a:t>INDIVIDUALS may be </a:t>
            </a:r>
          </a:p>
          <a:p>
            <a:r>
              <a:rPr lang="en-US" sz="1400" dirty="0" smtClean="0"/>
              <a:t>agents of OER adoption</a:t>
            </a:r>
            <a:endParaRPr lang="en-ZA" sz="1400" dirty="0"/>
          </a:p>
        </p:txBody>
      </p:sp>
      <p:sp>
        <p:nvSpPr>
          <p:cNvPr id="21" name="TextBox 20"/>
          <p:cNvSpPr txBox="1"/>
          <p:nvPr/>
        </p:nvSpPr>
        <p:spPr>
          <a:xfrm>
            <a:off x="6705600" y="1701421"/>
            <a:ext cx="1828800" cy="738664"/>
          </a:xfrm>
          <a:prstGeom prst="rect">
            <a:avLst/>
          </a:prstGeom>
          <a:noFill/>
        </p:spPr>
        <p:txBody>
          <a:bodyPr wrap="square" rtlCol="0">
            <a:spAutoFit/>
          </a:bodyPr>
          <a:lstStyle/>
          <a:p>
            <a:pPr algn="r"/>
            <a:r>
              <a:rPr lang="en-US" sz="1400" dirty="0" smtClean="0"/>
              <a:t>INSTITUTIONS may be agents of OER adoption</a:t>
            </a:r>
            <a:endParaRPr lang="en-ZA" sz="1400" dirty="0"/>
          </a:p>
        </p:txBody>
      </p:sp>
    </p:spTree>
    <p:extLst>
      <p:ext uri="{BB962C8B-B14F-4D97-AF65-F5344CB8AC3E}">
        <p14:creationId xmlns:p14="http://schemas.microsoft.com/office/powerpoint/2010/main" val="9454815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2611</TotalTime>
  <Words>737</Words>
  <Application>Microsoft Office PowerPoint</Application>
  <PresentationFormat>On-screen Show (4:3)</PresentationFormat>
  <Paragraphs>126</Paragraphs>
  <Slides>15</Slides>
  <Notes>8</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Research on Open Education Resources in the Global South</vt:lpstr>
      <vt:lpstr>PowerPoint Presentation</vt:lpstr>
      <vt:lpstr>PowerPoint Presentation</vt:lpstr>
      <vt:lpstr>Understanding lecturers’  adoption of OER:  a multi-factorial approach </vt:lpstr>
      <vt:lpstr>PowerPoint Presentation</vt:lpstr>
      <vt:lpstr>PowerPoint Presentation</vt:lpstr>
      <vt:lpstr>PowerPoint Presentation</vt:lpstr>
      <vt:lpstr>Findings-Interviewees</vt:lpstr>
      <vt:lpstr>PowerPoint Presentation</vt:lpstr>
      <vt:lpstr>If the factors are in place then…</vt:lpstr>
      <vt:lpstr>What is an Open Education Practitioner?</vt:lpstr>
      <vt:lpstr>PowerPoint Presentation</vt:lpstr>
      <vt:lpstr>Your online presence</vt:lpstr>
      <vt:lpstr>The process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on Open Education Resources in the Global South</dc:title>
  <dc:creator>glendacox</dc:creator>
  <cp:lastModifiedBy>glendacox</cp:lastModifiedBy>
  <cp:revision>13</cp:revision>
  <dcterms:created xsi:type="dcterms:W3CDTF">2017-05-16T07:06:46Z</dcterms:created>
  <dcterms:modified xsi:type="dcterms:W3CDTF">2017-05-24T10:07:08Z</dcterms:modified>
</cp:coreProperties>
</file>